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61" r:id="rId5"/>
    <p:sldId id="409" r:id="rId6"/>
    <p:sldId id="378" r:id="rId7"/>
    <p:sldId id="502" r:id="rId8"/>
    <p:sldId id="503" r:id="rId9"/>
    <p:sldId id="511" r:id="rId10"/>
    <p:sldId id="504" r:id="rId11"/>
    <p:sldId id="393" r:id="rId12"/>
    <p:sldId id="379" r:id="rId13"/>
    <p:sldId id="407" r:id="rId14"/>
    <p:sldId id="412" r:id="rId15"/>
    <p:sldId id="462" r:id="rId16"/>
    <p:sldId id="464" r:id="rId17"/>
    <p:sldId id="465" r:id="rId18"/>
    <p:sldId id="466" r:id="rId19"/>
    <p:sldId id="419" r:id="rId20"/>
    <p:sldId id="501" r:id="rId21"/>
    <p:sldId id="491" r:id="rId22"/>
    <p:sldId id="413" r:id="rId23"/>
    <p:sldId id="510" r:id="rId24"/>
    <p:sldId id="493" r:id="rId25"/>
    <p:sldId id="377" r:id="rId26"/>
    <p:sldId id="495" r:id="rId27"/>
    <p:sldId id="496" r:id="rId28"/>
    <p:sldId id="468" r:id="rId29"/>
    <p:sldId id="441" r:id="rId30"/>
    <p:sldId id="487" r:id="rId31"/>
    <p:sldId id="507" r:id="rId32"/>
    <p:sldId id="508" r:id="rId33"/>
    <p:sldId id="512" r:id="rId34"/>
    <p:sldId id="4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404D6A"/>
    <a:srgbClr val="052B39"/>
    <a:srgbClr val="FFFFFF"/>
    <a:srgbClr val="52899E"/>
    <a:srgbClr val="001D21"/>
    <a:srgbClr val="1D4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928AC-82BE-3A60-B9A6-300AF1269CC2}" v="7" dt="2022-07-19T08:00:29.344"/>
    <p1510:client id="{0A47DA9A-782D-BC45-A5D1-195F1F6D21B0}" v="16" dt="2022-07-19T08:05:33.556"/>
    <p1510:client id="{C960625C-481F-5F51-B09F-E9261026E2B4}" v="1" dt="2022-07-19T08:01:59.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591"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571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AE6F1-E676-4E49-B34F-3C843696167C}" type="datetimeFigureOut">
              <a:rPr lang="en-GB" smtClean="0"/>
              <a:t>13/10/2022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0A4F-71FF-41D0-9235-ACF8D0AF8102}" type="slidenum">
              <a:rPr lang="en-GB" smtClean="0"/>
              <a:t>‹#›</a:t>
            </a:fld>
            <a:endParaRPr lang="en-GB"/>
          </a:p>
        </p:txBody>
      </p:sp>
    </p:spTree>
    <p:extLst>
      <p:ext uri="{BB962C8B-B14F-4D97-AF65-F5344CB8AC3E}">
        <p14:creationId xmlns:p14="http://schemas.microsoft.com/office/powerpoint/2010/main" val="10164919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277F7CFC-1966-49E4-A853-EE84C21E8C20}"/>
              </a:ext>
            </a:extLst>
          </p:cNvPr>
          <p:cNvSpPr>
            <a:spLocks noGrp="1"/>
          </p:cNvSpPr>
          <p:nvPr>
            <p:ph type="title"/>
          </p:nvPr>
        </p:nvSpPr>
        <p:spPr>
          <a:xfrm>
            <a:off x="3854400" y="2901617"/>
            <a:ext cx="6863877" cy="1325563"/>
          </a:xfrm>
        </p:spPr>
        <p:txBody>
          <a:bodyPr/>
          <a:lstStyle/>
          <a:p>
            <a:r>
              <a:rPr lang="en-US"/>
              <a:t>Click to edit Master title style</a:t>
            </a:r>
            <a:endParaRPr lang="en-GB"/>
          </a:p>
        </p:txBody>
      </p:sp>
      <p:sp>
        <p:nvSpPr>
          <p:cNvPr id="41" name="Content Placeholder 40">
            <a:extLst>
              <a:ext uri="{FF2B5EF4-FFF2-40B4-BE49-F238E27FC236}">
                <a16:creationId xmlns:a16="http://schemas.microsoft.com/office/drawing/2014/main" id="{DCD9157C-3133-4D4F-9BAA-3FEEB7B808E3}"/>
              </a:ext>
            </a:extLst>
          </p:cNvPr>
          <p:cNvSpPr>
            <a:spLocks noGrp="1"/>
          </p:cNvSpPr>
          <p:nvPr>
            <p:ph sz="quarter" idx="10" hasCustomPrompt="1"/>
          </p:nvPr>
        </p:nvSpPr>
        <p:spPr>
          <a:xfrm>
            <a:off x="3854400" y="4227513"/>
            <a:ext cx="6864400" cy="693737"/>
          </a:xfrm>
        </p:spPr>
        <p:txBody>
          <a:bodyPr/>
          <a:lstStyle>
            <a:lvl1pPr marL="0" indent="0">
              <a:buNone/>
              <a:defRPr/>
            </a:lvl1pPr>
          </a:lstStyle>
          <a:p>
            <a:pPr lvl="0"/>
            <a:r>
              <a:rPr lang="en-US"/>
              <a:t>Speaker details and logo</a:t>
            </a:r>
            <a:endParaRPr lang="en-GB"/>
          </a:p>
        </p:txBody>
      </p:sp>
      <p:pic>
        <p:nvPicPr>
          <p:cNvPr id="11" name="Picture 10" descr="Icon&#10;&#10;Description automatically generated">
            <a:extLst>
              <a:ext uri="{FF2B5EF4-FFF2-40B4-BE49-F238E27FC236}">
                <a16:creationId xmlns:a16="http://schemas.microsoft.com/office/drawing/2014/main" id="{8746B6A6-7C40-45FF-9F68-45878C4AF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7843" y="6246799"/>
            <a:ext cx="2896313" cy="341095"/>
          </a:xfrm>
          <a:prstGeom prst="rect">
            <a:avLst/>
          </a:prstGeom>
        </p:spPr>
      </p:pic>
      <p:sp>
        <p:nvSpPr>
          <p:cNvPr id="17" name="TextBox 16">
            <a:extLst>
              <a:ext uri="{FF2B5EF4-FFF2-40B4-BE49-F238E27FC236}">
                <a16:creationId xmlns:a16="http://schemas.microsoft.com/office/drawing/2014/main" id="{087ED63A-390D-4F6D-9486-59B7A213EFF3}"/>
              </a:ext>
            </a:extLst>
          </p:cNvPr>
          <p:cNvSpPr txBox="1"/>
          <p:nvPr userDrawn="1"/>
        </p:nvSpPr>
        <p:spPr>
          <a:xfrm>
            <a:off x="105833" y="6315599"/>
            <a:ext cx="1464733" cy="461665"/>
          </a:xfrm>
          <a:prstGeom prst="rect">
            <a:avLst/>
          </a:prstGeom>
          <a:noFill/>
        </p:spPr>
        <p:txBody>
          <a:bodyPr wrap="square" rtlCol="0">
            <a:spAutoFit/>
          </a:bodyPr>
          <a:lstStyle/>
          <a:p>
            <a:r>
              <a:rPr lang="en-GB" sz="2400">
                <a:solidFill>
                  <a:schemeClr val="bg1"/>
                </a:solidFill>
              </a:rPr>
              <a:t>#NTC2021</a:t>
            </a:r>
          </a:p>
        </p:txBody>
      </p:sp>
      <p:pic>
        <p:nvPicPr>
          <p:cNvPr id="24" name="Picture 23" descr="Background pattern&#10;&#10;Description automatically generated">
            <a:extLst>
              <a:ext uri="{FF2B5EF4-FFF2-40B4-BE49-F238E27FC236}">
                <a16:creationId xmlns:a16="http://schemas.microsoft.com/office/drawing/2014/main" id="{820F0EB0-315B-44AC-8680-388D0F3C025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54" t="36947" r="654" b="43689"/>
          <a:stretch/>
        </p:blipFill>
        <p:spPr>
          <a:xfrm>
            <a:off x="-79025" y="4938"/>
            <a:ext cx="12271021" cy="700924"/>
          </a:xfrm>
          <a:prstGeom prst="rect">
            <a:avLst/>
          </a:prstGeom>
        </p:spPr>
      </p:pic>
      <p:pic>
        <p:nvPicPr>
          <p:cNvPr id="25" name="Picture 24" descr="Background pattern&#10;&#10;Description automatically generated">
            <a:extLst>
              <a:ext uri="{FF2B5EF4-FFF2-40B4-BE49-F238E27FC236}">
                <a16:creationId xmlns:a16="http://schemas.microsoft.com/office/drawing/2014/main" id="{93A8C69B-84E6-4A21-8587-7B7AB58612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54" t="36947" r="654" b="43689"/>
          <a:stretch/>
        </p:blipFill>
        <p:spPr>
          <a:xfrm>
            <a:off x="-79022" y="6195970"/>
            <a:ext cx="12271021" cy="700924"/>
          </a:xfrm>
          <a:prstGeom prst="rect">
            <a:avLst/>
          </a:prstGeom>
        </p:spPr>
      </p:pic>
      <p:sp>
        <p:nvSpPr>
          <p:cNvPr id="26" name="TextBox 25">
            <a:extLst>
              <a:ext uri="{FF2B5EF4-FFF2-40B4-BE49-F238E27FC236}">
                <a16:creationId xmlns:a16="http://schemas.microsoft.com/office/drawing/2014/main" id="{12E67AF7-DEEB-45B6-93BF-B824EF8FD672}"/>
              </a:ext>
            </a:extLst>
          </p:cNvPr>
          <p:cNvSpPr txBox="1"/>
          <p:nvPr userDrawn="1"/>
        </p:nvSpPr>
        <p:spPr>
          <a:xfrm>
            <a:off x="7244644" y="6346166"/>
            <a:ext cx="5475111" cy="338554"/>
          </a:xfrm>
          <a:prstGeom prst="rect">
            <a:avLst/>
          </a:prstGeom>
          <a:noFill/>
        </p:spPr>
        <p:txBody>
          <a:bodyPr wrap="square" rtlCol="0">
            <a:spAutoFit/>
          </a:bodyPr>
          <a:lstStyle/>
          <a:p>
            <a:pPr algn="ctr"/>
            <a:r>
              <a:rPr lang="en-GB" sz="1600" i="1">
                <a:solidFill>
                  <a:schemeClr val="bg1"/>
                </a:solidFill>
              </a:rPr>
              <a:t>Promoting Excellence in Licensing for 25 years</a:t>
            </a:r>
          </a:p>
        </p:txBody>
      </p:sp>
      <p:sp>
        <p:nvSpPr>
          <p:cNvPr id="27" name="TextBox 26">
            <a:extLst>
              <a:ext uri="{FF2B5EF4-FFF2-40B4-BE49-F238E27FC236}">
                <a16:creationId xmlns:a16="http://schemas.microsoft.com/office/drawing/2014/main" id="{33184E86-581D-4EDC-B017-AC3192A32D56}"/>
              </a:ext>
            </a:extLst>
          </p:cNvPr>
          <p:cNvSpPr txBox="1"/>
          <p:nvPr userDrawn="1"/>
        </p:nvSpPr>
        <p:spPr>
          <a:xfrm>
            <a:off x="105833" y="6315599"/>
            <a:ext cx="1464733" cy="461665"/>
          </a:xfrm>
          <a:prstGeom prst="rect">
            <a:avLst/>
          </a:prstGeom>
          <a:noFill/>
        </p:spPr>
        <p:txBody>
          <a:bodyPr wrap="square" rtlCol="0">
            <a:spAutoFit/>
          </a:bodyPr>
          <a:lstStyle/>
          <a:p>
            <a:r>
              <a:rPr lang="en-GB" sz="2400">
                <a:solidFill>
                  <a:schemeClr val="bg1"/>
                </a:solidFill>
              </a:rPr>
              <a:t>#NTC2021</a:t>
            </a:r>
          </a:p>
        </p:txBody>
      </p:sp>
      <p:pic>
        <p:nvPicPr>
          <p:cNvPr id="28" name="Picture 27" descr="Graphical user interface&#10;&#10;Description automatically generated with low confidence">
            <a:extLst>
              <a:ext uri="{FF2B5EF4-FFF2-40B4-BE49-F238E27FC236}">
                <a16:creationId xmlns:a16="http://schemas.microsoft.com/office/drawing/2014/main" id="{4F732E62-45C1-4EBC-8EDA-94AF1AF445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4042" y="99065"/>
            <a:ext cx="3251213" cy="458421"/>
          </a:xfrm>
          <a:prstGeom prst="rect">
            <a:avLst/>
          </a:prstGeom>
        </p:spPr>
      </p:pic>
    </p:spTree>
    <p:extLst>
      <p:ext uri="{BB962C8B-B14F-4D97-AF65-F5344CB8AC3E}">
        <p14:creationId xmlns:p14="http://schemas.microsoft.com/office/powerpoint/2010/main" val="399815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C4E7-7DA7-43AE-A600-60C1B0DB4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3BC575-F444-4180-ABB9-A8CB935C4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C85CA8-5BF0-4283-9DE3-D6B0F91EA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49032-7523-47A5-A6A4-A4E5B595E6AA}"/>
              </a:ext>
            </a:extLst>
          </p:cNvPr>
          <p:cNvSpPr>
            <a:spLocks noGrp="1"/>
          </p:cNvSpPr>
          <p:nvPr>
            <p:ph type="dt" sz="half" idx="10"/>
          </p:nvPr>
        </p:nvSpPr>
        <p:spPr>
          <a:xfrm>
            <a:off x="838200" y="170039"/>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F47270A4-4755-468A-AD03-1DF522AD02E2}"/>
              </a:ext>
            </a:extLst>
          </p:cNvPr>
          <p:cNvSpPr>
            <a:spLocks noGrp="1"/>
          </p:cNvSpPr>
          <p:nvPr>
            <p:ph type="ftr" sz="quarter" idx="11"/>
          </p:nvPr>
        </p:nvSpPr>
        <p:spPr>
          <a:xfrm>
            <a:off x="4038600" y="170039"/>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09E0C39-E28E-4214-9DC0-614AD493E0FB}"/>
              </a:ext>
            </a:extLst>
          </p:cNvPr>
          <p:cNvSpPr>
            <a:spLocks noGrp="1"/>
          </p:cNvSpPr>
          <p:nvPr>
            <p:ph type="sldNum" sz="quarter" idx="12"/>
          </p:nvPr>
        </p:nvSpPr>
        <p:spPr>
          <a:xfrm>
            <a:off x="8610600" y="170039"/>
            <a:ext cx="2743200" cy="365125"/>
          </a:xfrm>
          <a:prstGeom prst="rect">
            <a:avLst/>
          </a:prstGeom>
        </p:spPr>
        <p:txBody>
          <a:bodyPr/>
          <a:lstStyle/>
          <a:p>
            <a:fld id="{97118105-38E1-41C4-A28E-C366C2857A44}" type="slidenum">
              <a:rPr lang="en-GB" smtClean="0"/>
              <a:t>‹#›</a:t>
            </a:fld>
            <a:endParaRPr lang="en-GB"/>
          </a:p>
        </p:txBody>
      </p:sp>
    </p:spTree>
    <p:extLst>
      <p:ext uri="{BB962C8B-B14F-4D97-AF65-F5344CB8AC3E}">
        <p14:creationId xmlns:p14="http://schemas.microsoft.com/office/powerpoint/2010/main" val="25052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A97B3F-99A7-4C97-B516-06A05F5FD3CD}"/>
              </a:ext>
            </a:extLst>
          </p:cNvPr>
          <p:cNvSpPr/>
          <p:nvPr userDrawn="1"/>
        </p:nvSpPr>
        <p:spPr>
          <a:xfrm>
            <a:off x="-146756" y="-135467"/>
            <a:ext cx="12338756" cy="7191023"/>
          </a:xfrm>
          <a:prstGeom prst="rect">
            <a:avLst/>
          </a:prstGeom>
          <a:gradFill flip="none" rotWithShape="1">
            <a:gsLst>
              <a:gs pos="93500">
                <a:srgbClr val="546079"/>
              </a:gs>
              <a:gs pos="96000">
                <a:srgbClr val="414E6B"/>
              </a:gs>
              <a:gs pos="90000">
                <a:srgbClr val="677186"/>
              </a:gs>
              <a:gs pos="73000">
                <a:schemeClr val="accent3">
                  <a:lumMod val="45000"/>
                  <a:lumOff val="55000"/>
                </a:schemeClr>
              </a:gs>
              <a:gs pos="64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36">
            <a:extLst>
              <a:ext uri="{FF2B5EF4-FFF2-40B4-BE49-F238E27FC236}">
                <a16:creationId xmlns:a16="http://schemas.microsoft.com/office/drawing/2014/main" id="{277F7CFC-1966-49E4-A853-EE84C21E8C20}"/>
              </a:ext>
            </a:extLst>
          </p:cNvPr>
          <p:cNvSpPr>
            <a:spLocks noGrp="1"/>
          </p:cNvSpPr>
          <p:nvPr>
            <p:ph type="title"/>
          </p:nvPr>
        </p:nvSpPr>
        <p:spPr>
          <a:xfrm>
            <a:off x="3854400" y="2901617"/>
            <a:ext cx="6863877" cy="1325563"/>
          </a:xfrm>
        </p:spPr>
        <p:txBody>
          <a:bodyPr/>
          <a:lstStyle/>
          <a:p>
            <a:r>
              <a:rPr lang="en-US"/>
              <a:t>Click to edit Master title style</a:t>
            </a:r>
            <a:endParaRPr lang="en-GB"/>
          </a:p>
        </p:txBody>
      </p:sp>
      <p:sp>
        <p:nvSpPr>
          <p:cNvPr id="41" name="Content Placeholder 40">
            <a:extLst>
              <a:ext uri="{FF2B5EF4-FFF2-40B4-BE49-F238E27FC236}">
                <a16:creationId xmlns:a16="http://schemas.microsoft.com/office/drawing/2014/main" id="{DCD9157C-3133-4D4F-9BAA-3FEEB7B808E3}"/>
              </a:ext>
            </a:extLst>
          </p:cNvPr>
          <p:cNvSpPr>
            <a:spLocks noGrp="1"/>
          </p:cNvSpPr>
          <p:nvPr>
            <p:ph sz="quarter" idx="10" hasCustomPrompt="1"/>
          </p:nvPr>
        </p:nvSpPr>
        <p:spPr>
          <a:xfrm>
            <a:off x="3854400" y="4227513"/>
            <a:ext cx="6864400" cy="693737"/>
          </a:xfrm>
        </p:spPr>
        <p:txBody>
          <a:bodyPr/>
          <a:lstStyle>
            <a:lvl1pPr marL="0" indent="0">
              <a:buNone/>
              <a:defRPr/>
            </a:lvl1pPr>
          </a:lstStyle>
          <a:p>
            <a:pPr lvl="0"/>
            <a:r>
              <a:rPr lang="en-US"/>
              <a:t>Speaker details and logo</a:t>
            </a:r>
            <a:endParaRPr lang="en-GB"/>
          </a:p>
        </p:txBody>
      </p:sp>
      <p:sp>
        <p:nvSpPr>
          <p:cNvPr id="8" name="TextBox 7">
            <a:extLst>
              <a:ext uri="{FF2B5EF4-FFF2-40B4-BE49-F238E27FC236}">
                <a16:creationId xmlns:a16="http://schemas.microsoft.com/office/drawing/2014/main" id="{80F8C51A-892F-4717-8E6F-FFE3288FACA6}"/>
              </a:ext>
            </a:extLst>
          </p:cNvPr>
          <p:cNvSpPr txBox="1"/>
          <p:nvPr userDrawn="1"/>
        </p:nvSpPr>
        <p:spPr>
          <a:xfrm>
            <a:off x="10780452" y="0"/>
            <a:ext cx="1411548" cy="615553"/>
          </a:xfrm>
          <a:prstGeom prst="rect">
            <a:avLst/>
          </a:prstGeom>
          <a:noFill/>
        </p:spPr>
        <p:txBody>
          <a:bodyPr wrap="square" rtlCol="0">
            <a:spAutoFit/>
          </a:bodyPr>
          <a:lstStyle/>
          <a:p>
            <a:r>
              <a:rPr lang="en-GB" sz="1400" b="1">
                <a:solidFill>
                  <a:schemeClr val="tx1">
                    <a:lumMod val="50000"/>
                    <a:lumOff val="50000"/>
                  </a:schemeClr>
                </a:solidFill>
              </a:rPr>
              <a:t>@</a:t>
            </a:r>
            <a:r>
              <a:rPr lang="en-GB" sz="1400" b="1" err="1">
                <a:solidFill>
                  <a:schemeClr val="tx1">
                    <a:lumMod val="50000"/>
                    <a:lumOff val="50000"/>
                  </a:schemeClr>
                </a:solidFill>
              </a:rPr>
              <a:t>instoflicensing</a:t>
            </a:r>
            <a:endParaRPr lang="en-GB" sz="1400" b="1">
              <a:solidFill>
                <a:schemeClr val="tx1">
                  <a:lumMod val="50000"/>
                  <a:lumOff val="50000"/>
                </a:schemeClr>
              </a:solidFill>
            </a:endParaRPr>
          </a:p>
          <a:p>
            <a:pPr algn="ctr"/>
            <a:r>
              <a:rPr lang="en-GB" sz="2000" b="1">
                <a:solidFill>
                  <a:schemeClr val="tx1">
                    <a:lumMod val="50000"/>
                    <a:lumOff val="50000"/>
                  </a:schemeClr>
                </a:solidFill>
              </a:rPr>
              <a:t>#NTC2021</a:t>
            </a:r>
          </a:p>
        </p:txBody>
      </p:sp>
      <p:sp>
        <p:nvSpPr>
          <p:cNvPr id="9" name="Rectangle 8">
            <a:extLst>
              <a:ext uri="{FF2B5EF4-FFF2-40B4-BE49-F238E27FC236}">
                <a16:creationId xmlns:a16="http://schemas.microsoft.com/office/drawing/2014/main" id="{C58B2AC6-1021-4B13-83A3-B52B7A4F5218}"/>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text, indoor&#10;&#10;Description automatically generated">
            <a:extLst>
              <a:ext uri="{FF2B5EF4-FFF2-40B4-BE49-F238E27FC236}">
                <a16:creationId xmlns:a16="http://schemas.microsoft.com/office/drawing/2014/main" id="{CE30A58E-CE59-4BEF-8324-E0D231DCEA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15" t="5582" r="2444" b="5576"/>
          <a:stretch/>
        </p:blipFill>
        <p:spPr>
          <a:xfrm>
            <a:off x="0" y="1746000"/>
            <a:ext cx="1620000" cy="1620000"/>
          </a:xfrm>
          <a:prstGeom prst="rect">
            <a:avLst/>
          </a:prstGeom>
        </p:spPr>
      </p:pic>
      <p:pic>
        <p:nvPicPr>
          <p:cNvPr id="11" name="Picture 10" descr="A picture containing person, sitting, person, indoor&#10;&#10;Description automatically generated">
            <a:extLst>
              <a:ext uri="{FF2B5EF4-FFF2-40B4-BE49-F238E27FC236}">
                <a16:creationId xmlns:a16="http://schemas.microsoft.com/office/drawing/2014/main" id="{EF3BF31D-4F72-48CF-A77E-97F9EF8E586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12" t="1306" r="-2" b="1304"/>
          <a:stretch/>
        </p:blipFill>
        <p:spPr>
          <a:xfrm>
            <a:off x="0" y="3492000"/>
            <a:ext cx="1620000" cy="1620000"/>
          </a:xfrm>
          <a:prstGeom prst="rect">
            <a:avLst/>
          </a:prstGeom>
        </p:spPr>
      </p:pic>
      <p:pic>
        <p:nvPicPr>
          <p:cNvPr id="12" name="Picture 11" descr="A group of people sitting in front of a large screen&#10;&#10;Description automatically generated with low confidence">
            <a:extLst>
              <a:ext uri="{FF2B5EF4-FFF2-40B4-BE49-F238E27FC236}">
                <a16:creationId xmlns:a16="http://schemas.microsoft.com/office/drawing/2014/main" id="{7923121B-9D48-46B2-8325-9C3A5C4E61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620000" cy="1620000"/>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BF2935B4-AEB9-4F4A-8B1F-5E7D961DD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238000"/>
            <a:ext cx="1620000" cy="1620000"/>
          </a:xfrm>
          <a:prstGeom prst="rect">
            <a:avLst/>
          </a:prstGeom>
        </p:spPr>
      </p:pic>
      <p:pic>
        <p:nvPicPr>
          <p:cNvPr id="14" name="Picture 13" descr="Text&#10;&#10;Description automatically generated">
            <a:extLst>
              <a:ext uri="{FF2B5EF4-FFF2-40B4-BE49-F238E27FC236}">
                <a16:creationId xmlns:a16="http://schemas.microsoft.com/office/drawing/2014/main" id="{A6BEF38C-FE3B-4717-8635-ABB64B8970F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4136" y="5993912"/>
            <a:ext cx="2181759" cy="850866"/>
          </a:xfrm>
          <a:prstGeom prst="rect">
            <a:avLst/>
          </a:prstGeom>
        </p:spPr>
      </p:pic>
      <p:sp>
        <p:nvSpPr>
          <p:cNvPr id="4" name="TextBox 3">
            <a:extLst>
              <a:ext uri="{FF2B5EF4-FFF2-40B4-BE49-F238E27FC236}">
                <a16:creationId xmlns:a16="http://schemas.microsoft.com/office/drawing/2014/main" id="{339C00B3-4AD0-4312-8332-CAEFFED4C16B}"/>
              </a:ext>
            </a:extLst>
          </p:cNvPr>
          <p:cNvSpPr txBox="1"/>
          <p:nvPr userDrawn="1"/>
        </p:nvSpPr>
        <p:spPr>
          <a:xfrm>
            <a:off x="1998133" y="6547556"/>
            <a:ext cx="5271911" cy="369332"/>
          </a:xfrm>
          <a:prstGeom prst="rect">
            <a:avLst/>
          </a:prstGeom>
          <a:noFill/>
        </p:spPr>
        <p:txBody>
          <a:bodyPr wrap="square" rtlCol="0">
            <a:spAutoFit/>
          </a:bodyPr>
          <a:lstStyle/>
          <a:p>
            <a:r>
              <a:rPr lang="en-GB">
                <a:solidFill>
                  <a:srgbClr val="404D6A"/>
                </a:solidFill>
                <a:latin typeface="Source Sans Pro Light" panose="020B0403030403020204" pitchFamily="34" charset="0"/>
                <a:ea typeface="Source Sans Pro Light" panose="020B0403030403020204" pitchFamily="34" charset="0"/>
              </a:rPr>
              <a:t>Promoting Excellence in Licensing for 25 Years</a:t>
            </a:r>
          </a:p>
        </p:txBody>
      </p:sp>
      <p:pic>
        <p:nvPicPr>
          <p:cNvPr id="15" name="Picture 14" descr="Logo&#10;&#10;Description automatically generated">
            <a:extLst>
              <a:ext uri="{FF2B5EF4-FFF2-40B4-BE49-F238E27FC236}">
                <a16:creationId xmlns:a16="http://schemas.microsoft.com/office/drawing/2014/main" id="{D08EB543-81B0-4B0A-9B6B-EA915A53B10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41755" y="49227"/>
            <a:ext cx="519285" cy="519285"/>
          </a:xfrm>
          <a:prstGeom prst="rect">
            <a:avLst/>
          </a:prstGeom>
        </p:spPr>
      </p:pic>
    </p:spTree>
    <p:extLst>
      <p:ext uri="{BB962C8B-B14F-4D97-AF65-F5344CB8AC3E}">
        <p14:creationId xmlns:p14="http://schemas.microsoft.com/office/powerpoint/2010/main" val="23149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A91479A-D57A-0EDF-10F5-F5DEDC1F7D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0" r="33903"/>
          <a:stretch/>
        </p:blipFill>
        <p:spPr>
          <a:xfrm>
            <a:off x="0" y="16134"/>
            <a:ext cx="12192000" cy="6879864"/>
          </a:xfrm>
          <a:prstGeom prst="rect">
            <a:avLst/>
          </a:prstGeom>
        </p:spPr>
      </p:pic>
      <p:sp>
        <p:nvSpPr>
          <p:cNvPr id="8" name="TextBox 7">
            <a:extLst>
              <a:ext uri="{FF2B5EF4-FFF2-40B4-BE49-F238E27FC236}">
                <a16:creationId xmlns:a16="http://schemas.microsoft.com/office/drawing/2014/main" id="{80F8C51A-892F-4717-8E6F-FFE3288FACA6}"/>
              </a:ext>
            </a:extLst>
          </p:cNvPr>
          <p:cNvSpPr txBox="1"/>
          <p:nvPr userDrawn="1"/>
        </p:nvSpPr>
        <p:spPr>
          <a:xfrm>
            <a:off x="2540085" y="6192671"/>
            <a:ext cx="1411548" cy="615553"/>
          </a:xfrm>
          <a:prstGeom prst="rect">
            <a:avLst/>
          </a:prstGeom>
          <a:noFill/>
        </p:spPr>
        <p:txBody>
          <a:bodyPr wrap="square" rtlCol="0">
            <a:spAutoFit/>
          </a:bodyPr>
          <a:lstStyle/>
          <a:p>
            <a:r>
              <a:rPr lang="en-GB" sz="1400" b="1">
                <a:solidFill>
                  <a:schemeClr val="tx1">
                    <a:lumMod val="50000"/>
                    <a:lumOff val="50000"/>
                  </a:schemeClr>
                </a:solidFill>
              </a:rPr>
              <a:t>@</a:t>
            </a:r>
            <a:r>
              <a:rPr lang="en-GB" sz="1400" b="1" err="1">
                <a:solidFill>
                  <a:schemeClr val="tx1">
                    <a:lumMod val="50000"/>
                    <a:lumOff val="50000"/>
                  </a:schemeClr>
                </a:solidFill>
              </a:rPr>
              <a:t>instoflicensing</a:t>
            </a:r>
            <a:endParaRPr lang="en-GB" sz="1400" b="1">
              <a:solidFill>
                <a:schemeClr val="tx1">
                  <a:lumMod val="50000"/>
                  <a:lumOff val="50000"/>
                </a:schemeClr>
              </a:solidFill>
            </a:endParaRPr>
          </a:p>
          <a:p>
            <a:pPr algn="ctr"/>
            <a:r>
              <a:rPr lang="en-GB" sz="2000" b="1">
                <a:solidFill>
                  <a:schemeClr val="tx1">
                    <a:lumMod val="50000"/>
                    <a:lumOff val="50000"/>
                  </a:schemeClr>
                </a:solidFill>
              </a:rPr>
              <a:t>#NTC2022</a:t>
            </a:r>
          </a:p>
        </p:txBody>
      </p:sp>
      <p:sp>
        <p:nvSpPr>
          <p:cNvPr id="9" name="Rectangle 8">
            <a:extLst>
              <a:ext uri="{FF2B5EF4-FFF2-40B4-BE49-F238E27FC236}">
                <a16:creationId xmlns:a16="http://schemas.microsoft.com/office/drawing/2014/main" id="{C58B2AC6-1021-4B13-83A3-B52B7A4F5218}"/>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36B54B-22FB-402D-AB0D-C75F4A7E427A}"/>
              </a:ext>
            </a:extLst>
          </p:cNvPr>
          <p:cNvSpPr/>
          <p:nvPr userDrawn="1"/>
        </p:nvSpPr>
        <p:spPr>
          <a:xfrm>
            <a:off x="274320" y="5861184"/>
            <a:ext cx="5362746" cy="400109"/>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i="1">
                <a:solidFill>
                  <a:srgbClr val="404D6A"/>
                </a:solidFill>
                <a:latin typeface="+mj-lt"/>
                <a:ea typeface="Source Sans Pro Light" panose="020B0403030403020204" pitchFamily="34" charset="0"/>
              </a:rPr>
              <a:t>Promoting Excellence in Licensing</a:t>
            </a:r>
          </a:p>
        </p:txBody>
      </p:sp>
      <p:sp>
        <p:nvSpPr>
          <p:cNvPr id="16" name="Hexagon 15">
            <a:extLst>
              <a:ext uri="{FF2B5EF4-FFF2-40B4-BE49-F238E27FC236}">
                <a16:creationId xmlns:a16="http://schemas.microsoft.com/office/drawing/2014/main" id="{D4F8D997-96E1-4E55-BC4F-8FFD27BD2C73}"/>
              </a:ext>
            </a:extLst>
          </p:cNvPr>
          <p:cNvSpPr/>
          <p:nvPr userDrawn="1"/>
        </p:nvSpPr>
        <p:spPr>
          <a:xfrm>
            <a:off x="-4194" y="1897870"/>
            <a:ext cx="9188572" cy="2917969"/>
          </a:xfrm>
          <a:custGeom>
            <a:avLst/>
            <a:gdLst>
              <a:gd name="connsiteX0" fmla="*/ 0 w 8636000"/>
              <a:gd name="connsiteY0" fmla="*/ 1241778 h 2483556"/>
              <a:gd name="connsiteX1" fmla="*/ 620889 w 8636000"/>
              <a:gd name="connsiteY1" fmla="*/ 1 h 2483556"/>
              <a:gd name="connsiteX2" fmla="*/ 8015111 w 8636000"/>
              <a:gd name="connsiteY2" fmla="*/ 1 h 2483556"/>
              <a:gd name="connsiteX3" fmla="*/ 8636000 w 8636000"/>
              <a:gd name="connsiteY3" fmla="*/ 1241778 h 2483556"/>
              <a:gd name="connsiteX4" fmla="*/ 8015111 w 8636000"/>
              <a:gd name="connsiteY4" fmla="*/ 2483555 h 2483556"/>
              <a:gd name="connsiteX5" fmla="*/ 620889 w 8636000"/>
              <a:gd name="connsiteY5" fmla="*/ 2483555 h 2483556"/>
              <a:gd name="connsiteX6" fmla="*/ 0 w 8636000"/>
              <a:gd name="connsiteY6" fmla="*/ 1241778 h 2483556"/>
              <a:gd name="connsiteX0" fmla="*/ 0 w 9306560"/>
              <a:gd name="connsiteY0" fmla="*/ 1241777 h 2483554"/>
              <a:gd name="connsiteX1" fmla="*/ 620889 w 9306560"/>
              <a:gd name="connsiteY1" fmla="*/ 0 h 2483554"/>
              <a:gd name="connsiteX2" fmla="*/ 8015111 w 9306560"/>
              <a:gd name="connsiteY2" fmla="*/ 0 h 2483554"/>
              <a:gd name="connsiteX3" fmla="*/ 9306560 w 9306560"/>
              <a:gd name="connsiteY3" fmla="*/ 1439897 h 2483554"/>
              <a:gd name="connsiteX4" fmla="*/ 8015111 w 9306560"/>
              <a:gd name="connsiteY4" fmla="*/ 2483554 h 2483554"/>
              <a:gd name="connsiteX5" fmla="*/ 620889 w 9306560"/>
              <a:gd name="connsiteY5" fmla="*/ 2483554 h 2483554"/>
              <a:gd name="connsiteX6" fmla="*/ 0 w 9306560"/>
              <a:gd name="connsiteY6" fmla="*/ 1241777 h 2483554"/>
              <a:gd name="connsiteX0" fmla="*/ 0 w 9306560"/>
              <a:gd name="connsiteY0" fmla="*/ 1241777 h 2496593"/>
              <a:gd name="connsiteX1" fmla="*/ 620889 w 9306560"/>
              <a:gd name="connsiteY1" fmla="*/ 0 h 2496593"/>
              <a:gd name="connsiteX2" fmla="*/ 8015111 w 9306560"/>
              <a:gd name="connsiteY2" fmla="*/ 0 h 2496593"/>
              <a:gd name="connsiteX3" fmla="*/ 9306560 w 9306560"/>
              <a:gd name="connsiteY3" fmla="*/ 1439897 h 2496593"/>
              <a:gd name="connsiteX4" fmla="*/ 7923671 w 9306560"/>
              <a:gd name="connsiteY4" fmla="*/ 2496593 h 2496593"/>
              <a:gd name="connsiteX5" fmla="*/ 620889 w 9306560"/>
              <a:gd name="connsiteY5" fmla="*/ 2483554 h 2496593"/>
              <a:gd name="connsiteX6" fmla="*/ 0 w 9306560"/>
              <a:gd name="connsiteY6" fmla="*/ 1241777 h 2496593"/>
              <a:gd name="connsiteX0" fmla="*/ 0 w 9398000"/>
              <a:gd name="connsiteY0" fmla="*/ 1241777 h 2496593"/>
              <a:gd name="connsiteX1" fmla="*/ 620889 w 9398000"/>
              <a:gd name="connsiteY1" fmla="*/ 0 h 2496593"/>
              <a:gd name="connsiteX2" fmla="*/ 8015111 w 9398000"/>
              <a:gd name="connsiteY2" fmla="*/ 0 h 2496593"/>
              <a:gd name="connsiteX3" fmla="*/ 9398000 w 9398000"/>
              <a:gd name="connsiteY3" fmla="*/ 1309504 h 2496593"/>
              <a:gd name="connsiteX4" fmla="*/ 7923671 w 9398000"/>
              <a:gd name="connsiteY4" fmla="*/ 2496593 h 2496593"/>
              <a:gd name="connsiteX5" fmla="*/ 620889 w 9398000"/>
              <a:gd name="connsiteY5" fmla="*/ 2483554 h 2496593"/>
              <a:gd name="connsiteX6" fmla="*/ 0 w 9398000"/>
              <a:gd name="connsiteY6" fmla="*/ 1241777 h 2496593"/>
              <a:gd name="connsiteX0" fmla="*/ 0 w 9398000"/>
              <a:gd name="connsiteY0" fmla="*/ 1241777 h 2496593"/>
              <a:gd name="connsiteX1" fmla="*/ 620889 w 9398000"/>
              <a:gd name="connsiteY1" fmla="*/ 0 h 2496593"/>
              <a:gd name="connsiteX2" fmla="*/ 7954151 w 9398000"/>
              <a:gd name="connsiteY2" fmla="*/ 26078 h 2496593"/>
              <a:gd name="connsiteX3" fmla="*/ 9398000 w 9398000"/>
              <a:gd name="connsiteY3" fmla="*/ 1309504 h 2496593"/>
              <a:gd name="connsiteX4" fmla="*/ 7923671 w 9398000"/>
              <a:gd name="connsiteY4" fmla="*/ 2496593 h 2496593"/>
              <a:gd name="connsiteX5" fmla="*/ 620889 w 9398000"/>
              <a:gd name="connsiteY5" fmla="*/ 2483554 h 2496593"/>
              <a:gd name="connsiteX6" fmla="*/ 0 w 9398000"/>
              <a:gd name="connsiteY6" fmla="*/ 1241777 h 2496593"/>
              <a:gd name="connsiteX0" fmla="*/ 0 w 9382760"/>
              <a:gd name="connsiteY0" fmla="*/ 1241777 h 2496593"/>
              <a:gd name="connsiteX1" fmla="*/ 620889 w 9382760"/>
              <a:gd name="connsiteY1" fmla="*/ 0 h 2496593"/>
              <a:gd name="connsiteX2" fmla="*/ 7954151 w 9382760"/>
              <a:gd name="connsiteY2" fmla="*/ 26078 h 2496593"/>
              <a:gd name="connsiteX3" fmla="*/ 9382760 w 9382760"/>
              <a:gd name="connsiteY3" fmla="*/ 1296465 h 2496593"/>
              <a:gd name="connsiteX4" fmla="*/ 7923671 w 9382760"/>
              <a:gd name="connsiteY4" fmla="*/ 2496593 h 2496593"/>
              <a:gd name="connsiteX5" fmla="*/ 620889 w 9382760"/>
              <a:gd name="connsiteY5" fmla="*/ 2483554 h 2496593"/>
              <a:gd name="connsiteX6" fmla="*/ 0 w 9382760"/>
              <a:gd name="connsiteY6" fmla="*/ 1241777 h 2496593"/>
              <a:gd name="connsiteX0" fmla="*/ 3999 w 8761871"/>
              <a:gd name="connsiteY0" fmla="*/ 1176581 h 2496593"/>
              <a:gd name="connsiteX1" fmla="*/ 0 w 8761871"/>
              <a:gd name="connsiteY1" fmla="*/ 0 h 2496593"/>
              <a:gd name="connsiteX2" fmla="*/ 7333262 w 8761871"/>
              <a:gd name="connsiteY2" fmla="*/ 26078 h 2496593"/>
              <a:gd name="connsiteX3" fmla="*/ 8761871 w 8761871"/>
              <a:gd name="connsiteY3" fmla="*/ 1296465 h 2496593"/>
              <a:gd name="connsiteX4" fmla="*/ 7302782 w 8761871"/>
              <a:gd name="connsiteY4" fmla="*/ 2496593 h 2496593"/>
              <a:gd name="connsiteX5" fmla="*/ 0 w 8761871"/>
              <a:gd name="connsiteY5" fmla="*/ 2483554 h 2496593"/>
              <a:gd name="connsiteX6" fmla="*/ 3999 w 8761871"/>
              <a:gd name="connsiteY6" fmla="*/ 1176581 h 249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1871" h="2496593">
                <a:moveTo>
                  <a:pt x="3999" y="1176581"/>
                </a:moveTo>
                <a:lnTo>
                  <a:pt x="0" y="0"/>
                </a:lnTo>
                <a:lnTo>
                  <a:pt x="7333262" y="26078"/>
                </a:lnTo>
                <a:lnTo>
                  <a:pt x="8761871" y="1296465"/>
                </a:lnTo>
                <a:lnTo>
                  <a:pt x="7302782" y="2496593"/>
                </a:lnTo>
                <a:lnTo>
                  <a:pt x="0" y="2483554"/>
                </a:lnTo>
                <a:lnTo>
                  <a:pt x="3999" y="11765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ontent Placeholder 40">
            <a:extLst>
              <a:ext uri="{FF2B5EF4-FFF2-40B4-BE49-F238E27FC236}">
                <a16:creationId xmlns:a16="http://schemas.microsoft.com/office/drawing/2014/main" id="{DCD9157C-3133-4D4F-9BAA-3FEEB7B808E3}"/>
              </a:ext>
            </a:extLst>
          </p:cNvPr>
          <p:cNvSpPr>
            <a:spLocks noGrp="1"/>
          </p:cNvSpPr>
          <p:nvPr>
            <p:ph sz="quarter" idx="10" hasCustomPrompt="1"/>
          </p:nvPr>
        </p:nvSpPr>
        <p:spPr>
          <a:xfrm>
            <a:off x="274320" y="3755351"/>
            <a:ext cx="6864400" cy="693737"/>
          </a:xfrm>
          <a:noFill/>
        </p:spPr>
        <p:txBody>
          <a:bodyPr/>
          <a:lstStyle>
            <a:lvl1pPr marL="0" indent="0">
              <a:buNone/>
              <a:defRPr b="0">
                <a:solidFill>
                  <a:srgbClr val="404D6A"/>
                </a:solidFill>
              </a:defRPr>
            </a:lvl1pPr>
          </a:lstStyle>
          <a:p>
            <a:pPr lvl="0"/>
            <a:r>
              <a:rPr lang="en-US"/>
              <a:t>Speaker details and logo</a:t>
            </a:r>
            <a:endParaRPr lang="en-GB"/>
          </a:p>
        </p:txBody>
      </p:sp>
      <p:sp>
        <p:nvSpPr>
          <p:cNvPr id="37" name="Title 36">
            <a:extLst>
              <a:ext uri="{FF2B5EF4-FFF2-40B4-BE49-F238E27FC236}">
                <a16:creationId xmlns:a16="http://schemas.microsoft.com/office/drawing/2014/main" id="{277F7CFC-1966-49E4-A853-EE84C21E8C20}"/>
              </a:ext>
            </a:extLst>
          </p:cNvPr>
          <p:cNvSpPr>
            <a:spLocks noGrp="1"/>
          </p:cNvSpPr>
          <p:nvPr>
            <p:ph type="title"/>
          </p:nvPr>
        </p:nvSpPr>
        <p:spPr>
          <a:xfrm>
            <a:off x="274843" y="2178077"/>
            <a:ext cx="6863877" cy="1325563"/>
          </a:xfrm>
          <a:noFill/>
        </p:spPr>
        <p:txBody>
          <a:bodyPr/>
          <a:lstStyle>
            <a:lvl1pPr>
              <a:defRPr b="1">
                <a:solidFill>
                  <a:srgbClr val="404D6A"/>
                </a:solidFill>
              </a:defRPr>
            </a:lvl1pPr>
          </a:lstStyle>
          <a:p>
            <a:r>
              <a:rPr lang="en-US"/>
              <a:t>Click to edit Master title style</a:t>
            </a:r>
            <a:endParaRPr lang="en-GB"/>
          </a:p>
        </p:txBody>
      </p:sp>
      <p:pic>
        <p:nvPicPr>
          <p:cNvPr id="18" name="Picture 17" descr="Logo&#10;&#10;Description automatically generated">
            <a:extLst>
              <a:ext uri="{FF2B5EF4-FFF2-40B4-BE49-F238E27FC236}">
                <a16:creationId xmlns:a16="http://schemas.microsoft.com/office/drawing/2014/main" id="{C854DB93-0190-4002-9453-7FBB1C3FDD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443" y="6097492"/>
            <a:ext cx="776642" cy="776642"/>
          </a:xfrm>
          <a:prstGeom prst="rect">
            <a:avLst/>
          </a:prstGeom>
        </p:spPr>
      </p:pic>
      <p:pic>
        <p:nvPicPr>
          <p:cNvPr id="6" name="Picture 5" descr="Icon&#10;&#10;Description automatically generated">
            <a:extLst>
              <a:ext uri="{FF2B5EF4-FFF2-40B4-BE49-F238E27FC236}">
                <a16:creationId xmlns:a16="http://schemas.microsoft.com/office/drawing/2014/main" id="{77227852-1FEE-F4D1-B634-8536D35F6A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320" y="268358"/>
            <a:ext cx="1564419" cy="1418083"/>
          </a:xfrm>
          <a:prstGeom prst="rect">
            <a:avLst/>
          </a:prstGeom>
        </p:spPr>
      </p:pic>
    </p:spTree>
    <p:extLst>
      <p:ext uri="{BB962C8B-B14F-4D97-AF65-F5344CB8AC3E}">
        <p14:creationId xmlns:p14="http://schemas.microsoft.com/office/powerpoint/2010/main" val="13093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61C8-0734-489A-85BC-EBB9AB25B8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FCF649-3B62-4429-930A-AA91A6D37BDE}"/>
              </a:ext>
            </a:extLst>
          </p:cNvPr>
          <p:cNvSpPr>
            <a:spLocks noGrp="1"/>
          </p:cNvSpPr>
          <p:nvPr>
            <p:ph type="dt" sz="half" idx="10"/>
          </p:nvPr>
        </p:nvSpPr>
        <p:spPr>
          <a:xfrm>
            <a:off x="838200" y="170039"/>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2F59A995-039D-463B-B6A6-4AE0DF755FAF}"/>
              </a:ext>
            </a:extLst>
          </p:cNvPr>
          <p:cNvSpPr>
            <a:spLocks noGrp="1"/>
          </p:cNvSpPr>
          <p:nvPr>
            <p:ph type="ftr" sz="quarter" idx="11"/>
          </p:nvPr>
        </p:nvSpPr>
        <p:spPr>
          <a:xfrm>
            <a:off x="4038600" y="170039"/>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DBC33E0-9907-4AB7-8D56-2CA49425A55D}"/>
              </a:ext>
            </a:extLst>
          </p:cNvPr>
          <p:cNvSpPr>
            <a:spLocks noGrp="1"/>
          </p:cNvSpPr>
          <p:nvPr>
            <p:ph type="sldNum" sz="quarter" idx="12"/>
          </p:nvPr>
        </p:nvSpPr>
        <p:spPr>
          <a:xfrm>
            <a:off x="8610600" y="170039"/>
            <a:ext cx="2743200" cy="365125"/>
          </a:xfrm>
          <a:prstGeom prst="rect">
            <a:avLst/>
          </a:prstGeom>
        </p:spPr>
        <p:txBody>
          <a:bodyPr/>
          <a:lstStyle/>
          <a:p>
            <a:fld id="{97118105-38E1-41C4-A28E-C366C2857A44}" type="slidenum">
              <a:rPr lang="en-GB" smtClean="0"/>
              <a:t>‹#›</a:t>
            </a:fld>
            <a:endParaRPr lang="en-GB"/>
          </a:p>
        </p:txBody>
      </p:sp>
    </p:spTree>
    <p:extLst>
      <p:ext uri="{BB962C8B-B14F-4D97-AF65-F5344CB8AC3E}">
        <p14:creationId xmlns:p14="http://schemas.microsoft.com/office/powerpoint/2010/main" val="243266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39CB-0681-4B53-A3D3-24E2AB6F75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B35872-251E-47E2-BC20-3FAA5C825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997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1EC8-E2F1-4A40-83BA-5FAE284F44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D821E0-3730-43A8-83D3-158AAC94E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5E57F-F8C9-4C68-BF52-E707A5B46C17}"/>
              </a:ext>
            </a:extLst>
          </p:cNvPr>
          <p:cNvSpPr>
            <a:spLocks noGrp="1"/>
          </p:cNvSpPr>
          <p:nvPr>
            <p:ph type="dt" sz="half" idx="10"/>
          </p:nvPr>
        </p:nvSpPr>
        <p:spPr>
          <a:xfrm>
            <a:off x="838200" y="170039"/>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FBDCBB4C-CB6C-4FB1-BF4E-F98701D65B16}"/>
              </a:ext>
            </a:extLst>
          </p:cNvPr>
          <p:cNvSpPr>
            <a:spLocks noGrp="1"/>
          </p:cNvSpPr>
          <p:nvPr>
            <p:ph type="ftr" sz="quarter" idx="11"/>
          </p:nvPr>
        </p:nvSpPr>
        <p:spPr>
          <a:xfrm>
            <a:off x="4038600" y="170039"/>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766CDC3-56CC-471A-90BC-D4EDB164706B}"/>
              </a:ext>
            </a:extLst>
          </p:cNvPr>
          <p:cNvSpPr>
            <a:spLocks noGrp="1"/>
          </p:cNvSpPr>
          <p:nvPr>
            <p:ph type="sldNum" sz="quarter" idx="12"/>
          </p:nvPr>
        </p:nvSpPr>
        <p:spPr>
          <a:xfrm>
            <a:off x="8610600" y="170039"/>
            <a:ext cx="2743200" cy="365125"/>
          </a:xfrm>
          <a:prstGeom prst="rect">
            <a:avLst/>
          </a:prstGeom>
        </p:spPr>
        <p:txBody>
          <a:bodyPr/>
          <a:lstStyle/>
          <a:p>
            <a:fld id="{97118105-38E1-41C4-A28E-C366C2857A44}" type="slidenum">
              <a:rPr lang="en-GB" smtClean="0"/>
              <a:t>‹#›</a:t>
            </a:fld>
            <a:endParaRPr lang="en-GB"/>
          </a:p>
        </p:txBody>
      </p:sp>
    </p:spTree>
    <p:extLst>
      <p:ext uri="{BB962C8B-B14F-4D97-AF65-F5344CB8AC3E}">
        <p14:creationId xmlns:p14="http://schemas.microsoft.com/office/powerpoint/2010/main" val="27424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77AA-7BA6-4EC4-822A-F8E8B9774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3585AF-3C37-49D2-BE7A-602906C7D2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38B12B-AD25-43B5-8842-C4C2EA0D3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983BA6-2C07-4605-9D3F-EBFF1394D401}"/>
              </a:ext>
            </a:extLst>
          </p:cNvPr>
          <p:cNvSpPr>
            <a:spLocks noGrp="1"/>
          </p:cNvSpPr>
          <p:nvPr>
            <p:ph type="dt" sz="half" idx="10"/>
          </p:nvPr>
        </p:nvSpPr>
        <p:spPr>
          <a:xfrm>
            <a:off x="838200" y="170039"/>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CF99FF6E-BE17-4596-9EB7-480FB080BC7D}"/>
              </a:ext>
            </a:extLst>
          </p:cNvPr>
          <p:cNvSpPr>
            <a:spLocks noGrp="1"/>
          </p:cNvSpPr>
          <p:nvPr>
            <p:ph type="ftr" sz="quarter" idx="11"/>
          </p:nvPr>
        </p:nvSpPr>
        <p:spPr>
          <a:xfrm>
            <a:off x="4038600" y="170039"/>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7003E5E-0FA0-4E15-B759-FCBF31874C66}"/>
              </a:ext>
            </a:extLst>
          </p:cNvPr>
          <p:cNvSpPr>
            <a:spLocks noGrp="1"/>
          </p:cNvSpPr>
          <p:nvPr>
            <p:ph type="sldNum" sz="quarter" idx="12"/>
          </p:nvPr>
        </p:nvSpPr>
        <p:spPr>
          <a:xfrm>
            <a:off x="8610600" y="170039"/>
            <a:ext cx="2743200" cy="365125"/>
          </a:xfrm>
          <a:prstGeom prst="rect">
            <a:avLst/>
          </a:prstGeom>
        </p:spPr>
        <p:txBody>
          <a:bodyPr/>
          <a:lstStyle/>
          <a:p>
            <a:fld id="{97118105-38E1-41C4-A28E-C366C2857A44}" type="slidenum">
              <a:rPr lang="en-GB" smtClean="0"/>
              <a:t>‹#›</a:t>
            </a:fld>
            <a:endParaRPr lang="en-GB"/>
          </a:p>
        </p:txBody>
      </p:sp>
    </p:spTree>
    <p:extLst>
      <p:ext uri="{BB962C8B-B14F-4D97-AF65-F5344CB8AC3E}">
        <p14:creationId xmlns:p14="http://schemas.microsoft.com/office/powerpoint/2010/main" val="23699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21A6-8201-495D-9D6E-17DCC153F6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ED6A1C-E756-4761-BDCA-B3291B6B95BE}"/>
              </a:ext>
            </a:extLst>
          </p:cNvPr>
          <p:cNvSpPr>
            <a:spLocks noGrp="1"/>
          </p:cNvSpPr>
          <p:nvPr>
            <p:ph type="dt" sz="half" idx="10"/>
          </p:nvPr>
        </p:nvSpPr>
        <p:spPr>
          <a:xfrm>
            <a:off x="838200" y="170039"/>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B8F9FA86-D288-4898-B2B5-4B9DDBADE685}"/>
              </a:ext>
            </a:extLst>
          </p:cNvPr>
          <p:cNvSpPr>
            <a:spLocks noGrp="1"/>
          </p:cNvSpPr>
          <p:nvPr>
            <p:ph type="ftr" sz="quarter" idx="11"/>
          </p:nvPr>
        </p:nvSpPr>
        <p:spPr>
          <a:xfrm>
            <a:off x="4038600" y="170039"/>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B18B3C2-CCCA-45AE-90B2-2E087423807A}"/>
              </a:ext>
            </a:extLst>
          </p:cNvPr>
          <p:cNvSpPr>
            <a:spLocks noGrp="1"/>
          </p:cNvSpPr>
          <p:nvPr>
            <p:ph type="sldNum" sz="quarter" idx="12"/>
          </p:nvPr>
        </p:nvSpPr>
        <p:spPr>
          <a:xfrm>
            <a:off x="8610600" y="170039"/>
            <a:ext cx="2743200" cy="365125"/>
          </a:xfrm>
          <a:prstGeom prst="rect">
            <a:avLst/>
          </a:prstGeom>
        </p:spPr>
        <p:txBody>
          <a:bodyPr/>
          <a:lstStyle/>
          <a:p>
            <a:fld id="{97118105-38E1-41C4-A28E-C366C2857A44}" type="slidenum">
              <a:rPr lang="en-GB" smtClean="0"/>
              <a:t>‹#›</a:t>
            </a:fld>
            <a:endParaRPr lang="en-GB"/>
          </a:p>
        </p:txBody>
      </p:sp>
    </p:spTree>
    <p:extLst>
      <p:ext uri="{BB962C8B-B14F-4D97-AF65-F5344CB8AC3E}">
        <p14:creationId xmlns:p14="http://schemas.microsoft.com/office/powerpoint/2010/main" val="96327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C38FD-943E-451D-9715-7CA3FED7375D}"/>
              </a:ext>
            </a:extLst>
          </p:cNvPr>
          <p:cNvSpPr>
            <a:spLocks noGrp="1"/>
          </p:cNvSpPr>
          <p:nvPr>
            <p:ph type="dt" sz="half" idx="10"/>
          </p:nvPr>
        </p:nvSpPr>
        <p:spPr>
          <a:xfrm>
            <a:off x="838200" y="170039"/>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id="{EAFC99AB-4888-4B57-807F-F6937C445934}"/>
              </a:ext>
            </a:extLst>
          </p:cNvPr>
          <p:cNvSpPr>
            <a:spLocks noGrp="1"/>
          </p:cNvSpPr>
          <p:nvPr>
            <p:ph type="ftr" sz="quarter" idx="11"/>
          </p:nvPr>
        </p:nvSpPr>
        <p:spPr>
          <a:xfrm>
            <a:off x="4038600" y="170039"/>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1EE8CD9-A34F-4F8D-B6B7-77632DBEC80E}"/>
              </a:ext>
            </a:extLst>
          </p:cNvPr>
          <p:cNvSpPr>
            <a:spLocks noGrp="1"/>
          </p:cNvSpPr>
          <p:nvPr>
            <p:ph type="sldNum" sz="quarter" idx="12"/>
          </p:nvPr>
        </p:nvSpPr>
        <p:spPr>
          <a:xfrm>
            <a:off x="8610600" y="170039"/>
            <a:ext cx="2743200" cy="365125"/>
          </a:xfrm>
          <a:prstGeom prst="rect">
            <a:avLst/>
          </a:prstGeom>
        </p:spPr>
        <p:txBody>
          <a:bodyPr/>
          <a:lstStyle/>
          <a:p>
            <a:fld id="{97118105-38E1-41C4-A28E-C366C2857A44}" type="slidenum">
              <a:rPr lang="en-GB" smtClean="0"/>
              <a:t>‹#›</a:t>
            </a:fld>
            <a:endParaRPr lang="en-GB"/>
          </a:p>
        </p:txBody>
      </p:sp>
    </p:spTree>
    <p:extLst>
      <p:ext uri="{BB962C8B-B14F-4D97-AF65-F5344CB8AC3E}">
        <p14:creationId xmlns:p14="http://schemas.microsoft.com/office/powerpoint/2010/main" val="116270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6E36CF-46B5-B52B-69B1-3B00540BD5C3}"/>
              </a:ext>
            </a:extLst>
          </p:cNvPr>
          <p:cNvSpPr/>
          <p:nvPr userDrawn="1"/>
        </p:nvSpPr>
        <p:spPr>
          <a:xfrm>
            <a:off x="16925" y="0"/>
            <a:ext cx="12175075" cy="723857"/>
          </a:xfrm>
          <a:prstGeom prst="rect">
            <a:avLst/>
          </a:prstGeom>
          <a:gradFill flip="none" rotWithShape="1">
            <a:gsLst>
              <a:gs pos="40000">
                <a:srgbClr val="E7F0F9"/>
              </a:gs>
              <a:gs pos="14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BCDF039-CF7A-453A-8D20-448B550B8842}"/>
              </a:ext>
            </a:extLst>
          </p:cNvPr>
          <p:cNvSpPr/>
          <p:nvPr userDrawn="1"/>
        </p:nvSpPr>
        <p:spPr>
          <a:xfrm rot="10800000">
            <a:off x="-3" y="6205899"/>
            <a:ext cx="12175075" cy="675228"/>
          </a:xfrm>
          <a:prstGeom prst="rect">
            <a:avLst/>
          </a:prstGeom>
          <a:gradFill flip="none" rotWithShape="1">
            <a:gsLst>
              <a:gs pos="40000">
                <a:srgbClr val="E7F0F9"/>
              </a:gs>
              <a:gs pos="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C2C505DC-EEE7-4EA5-BCCB-DD9B3B338DE9}"/>
              </a:ext>
            </a:extLst>
          </p:cNvPr>
          <p:cNvSpPr>
            <a:spLocks noGrp="1"/>
          </p:cNvSpPr>
          <p:nvPr>
            <p:ph type="title"/>
          </p:nvPr>
        </p:nvSpPr>
        <p:spPr>
          <a:xfrm>
            <a:off x="838200" y="662030"/>
            <a:ext cx="10515600" cy="1028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E04DE4-53AD-44F4-8F79-93BEBD594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Box 23">
            <a:extLst>
              <a:ext uri="{FF2B5EF4-FFF2-40B4-BE49-F238E27FC236}">
                <a16:creationId xmlns:a16="http://schemas.microsoft.com/office/drawing/2014/main" id="{FFAD9145-CB5A-4998-AB8C-F322D88B1089}"/>
              </a:ext>
            </a:extLst>
          </p:cNvPr>
          <p:cNvSpPr txBox="1"/>
          <p:nvPr userDrawn="1"/>
        </p:nvSpPr>
        <p:spPr>
          <a:xfrm>
            <a:off x="-645724" y="6457890"/>
            <a:ext cx="5475111" cy="338554"/>
          </a:xfrm>
          <a:prstGeom prst="rect">
            <a:avLst/>
          </a:prstGeom>
          <a:noFill/>
        </p:spPr>
        <p:txBody>
          <a:bodyPr wrap="square" rtlCol="0">
            <a:spAutoFit/>
          </a:bodyPr>
          <a:lstStyle/>
          <a:p>
            <a:pPr algn="ctr"/>
            <a:r>
              <a:rPr lang="en-GB" sz="1600" i="1">
                <a:solidFill>
                  <a:srgbClr val="404D6A"/>
                </a:solidFill>
              </a:rPr>
              <a:t>Promoting Excellence in Licensing for 25 years</a:t>
            </a:r>
          </a:p>
        </p:txBody>
      </p:sp>
      <p:pic>
        <p:nvPicPr>
          <p:cNvPr id="5" name="Picture 4" descr="Graphical user interface, application&#10;&#10;Description automatically generated">
            <a:extLst>
              <a:ext uri="{FF2B5EF4-FFF2-40B4-BE49-F238E27FC236}">
                <a16:creationId xmlns:a16="http://schemas.microsoft.com/office/drawing/2014/main" id="{DB9D0984-C8D6-782E-0A7E-49FFD84EB1F8}"/>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28883" b="28884"/>
          <a:stretch/>
        </p:blipFill>
        <p:spPr>
          <a:xfrm>
            <a:off x="6918959" y="6197975"/>
            <a:ext cx="5256114" cy="71832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C8C4E886-9A1F-ED72-06D3-4465BF56BB3A}"/>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28883" b="28884"/>
          <a:stretch/>
        </p:blipFill>
        <p:spPr>
          <a:xfrm rot="10800000">
            <a:off x="-3" y="5534"/>
            <a:ext cx="5256114" cy="718322"/>
          </a:xfrm>
          <a:prstGeom prst="rect">
            <a:avLst/>
          </a:prstGeom>
        </p:spPr>
      </p:pic>
      <p:sp>
        <p:nvSpPr>
          <p:cNvPr id="25" name="TextBox 24">
            <a:extLst>
              <a:ext uri="{FF2B5EF4-FFF2-40B4-BE49-F238E27FC236}">
                <a16:creationId xmlns:a16="http://schemas.microsoft.com/office/drawing/2014/main" id="{E7001D64-C36F-441F-9092-2464434F3C97}"/>
              </a:ext>
            </a:extLst>
          </p:cNvPr>
          <p:cNvSpPr txBox="1"/>
          <p:nvPr userDrawn="1"/>
        </p:nvSpPr>
        <p:spPr>
          <a:xfrm>
            <a:off x="5930046" y="6396335"/>
            <a:ext cx="1464733" cy="461665"/>
          </a:xfrm>
          <a:prstGeom prst="rect">
            <a:avLst/>
          </a:prstGeom>
          <a:noFill/>
        </p:spPr>
        <p:txBody>
          <a:bodyPr wrap="square" rtlCol="0">
            <a:spAutoFit/>
          </a:bodyPr>
          <a:lstStyle/>
          <a:p>
            <a:r>
              <a:rPr lang="en-GB" sz="2400">
                <a:solidFill>
                  <a:srgbClr val="404D6A"/>
                </a:solidFill>
              </a:rPr>
              <a:t>#NTC2022</a:t>
            </a:r>
          </a:p>
        </p:txBody>
      </p:sp>
      <p:pic>
        <p:nvPicPr>
          <p:cNvPr id="9" name="Picture 8" descr="Icon&#10;&#10;Description automatically generated">
            <a:extLst>
              <a:ext uri="{FF2B5EF4-FFF2-40B4-BE49-F238E27FC236}">
                <a16:creationId xmlns:a16="http://schemas.microsoft.com/office/drawing/2014/main" id="{5B7D1BF1-EC97-13F1-1DE4-5A586D92034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96467" y="81652"/>
            <a:ext cx="438333" cy="445441"/>
          </a:xfrm>
          <a:prstGeom prst="rect">
            <a:avLst/>
          </a:prstGeom>
        </p:spPr>
      </p:pic>
    </p:spTree>
    <p:extLst>
      <p:ext uri="{BB962C8B-B14F-4D97-AF65-F5344CB8AC3E}">
        <p14:creationId xmlns:p14="http://schemas.microsoft.com/office/powerpoint/2010/main" val="282596551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2" r:id="rId4"/>
    <p:sldLayoutId id="2147483650" r:id="rId5"/>
    <p:sldLayoutId id="2147483651" r:id="rId6"/>
    <p:sldLayoutId id="2147483652" r:id="rId7"/>
    <p:sldLayoutId id="2147483654" r:id="rId8"/>
    <p:sldLayoutId id="2147483655" r:id="rId9"/>
    <p:sldLayoutId id="2147483657"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protect-eu.mimecast.com/s/-kN4COgZ9cv26Jsk4KrX?domain=smartsurvey.co.uk/"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13620B-AF30-44BF-B049-0A33CE0C622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09CECF6C-D311-4573-9BD3-4756F76E55C0}"/>
              </a:ext>
            </a:extLst>
          </p:cNvPr>
          <p:cNvSpPr>
            <a:spLocks noGrp="1"/>
          </p:cNvSpPr>
          <p:nvPr>
            <p:ph sz="quarter" idx="10"/>
          </p:nvPr>
        </p:nvSpPr>
        <p:spPr/>
        <p:txBody>
          <a:bodyPr>
            <a:normAutofit fontScale="70000" lnSpcReduction="20000"/>
          </a:bodyPr>
          <a:lstStyle/>
          <a:p>
            <a:r>
              <a:rPr lang="en-GB" dirty="0"/>
              <a:t>Prof Roy Light</a:t>
            </a:r>
          </a:p>
          <a:p>
            <a:r>
              <a:rPr lang="en-GB" dirty="0"/>
              <a:t>St John’s Chambers, Bristol</a:t>
            </a:r>
          </a:p>
        </p:txBody>
      </p:sp>
      <p:sp>
        <p:nvSpPr>
          <p:cNvPr id="8" name="Title 7">
            <a:extLst>
              <a:ext uri="{FF2B5EF4-FFF2-40B4-BE49-F238E27FC236}">
                <a16:creationId xmlns:a16="http://schemas.microsoft.com/office/drawing/2014/main" id="{E349A373-4B79-4358-BE57-13AF205D898E}"/>
              </a:ext>
            </a:extLst>
          </p:cNvPr>
          <p:cNvSpPr>
            <a:spLocks noGrp="1"/>
          </p:cNvSpPr>
          <p:nvPr>
            <p:ph type="title"/>
          </p:nvPr>
        </p:nvSpPr>
        <p:spPr/>
        <p:txBody>
          <a:bodyPr>
            <a:normAutofit fontScale="90000"/>
          </a:bodyPr>
          <a:lstStyle/>
          <a:p>
            <a:r>
              <a:rPr lang="en-GB" dirty="0"/>
              <a:t>‘Fit &amp; proper person’: taxi driver’s licence reviews				</a:t>
            </a:r>
          </a:p>
        </p:txBody>
      </p:sp>
    </p:spTree>
    <p:extLst>
      <p:ext uri="{BB962C8B-B14F-4D97-AF65-F5344CB8AC3E}">
        <p14:creationId xmlns:p14="http://schemas.microsoft.com/office/powerpoint/2010/main" val="217655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8F2B-FDDA-EE74-6262-6AEE23916293}"/>
              </a:ext>
            </a:extLst>
          </p:cNvPr>
          <p:cNvSpPr>
            <a:spLocks noGrp="1"/>
          </p:cNvSpPr>
          <p:nvPr>
            <p:ph type="title"/>
          </p:nvPr>
        </p:nvSpPr>
        <p:spPr>
          <a:xfrm>
            <a:off x="1524000" y="274638"/>
            <a:ext cx="6929438" cy="582612"/>
          </a:xfrm>
        </p:spPr>
        <p:txBody>
          <a:bodyPr>
            <a:noAutofit/>
          </a:bodyPr>
          <a:lstStyle/>
          <a:p>
            <a:pPr>
              <a:defRPr/>
            </a:pPr>
            <a:r>
              <a:rPr lang="en-GB" sz="3600" dirty="0"/>
              <a:t>Leeds City Council v Hussain [2002]</a:t>
            </a:r>
          </a:p>
        </p:txBody>
      </p:sp>
      <p:sp>
        <p:nvSpPr>
          <p:cNvPr id="19459" name="Content Placeholder 2">
            <a:extLst>
              <a:ext uri="{FF2B5EF4-FFF2-40B4-BE49-F238E27FC236}">
                <a16:creationId xmlns:a16="http://schemas.microsoft.com/office/drawing/2014/main" id="{434E025A-6D33-D651-DD7A-A233C349EB23}"/>
              </a:ext>
            </a:extLst>
          </p:cNvPr>
          <p:cNvSpPr>
            <a:spLocks noGrp="1"/>
          </p:cNvSpPr>
          <p:nvPr>
            <p:ph idx="1"/>
          </p:nvPr>
        </p:nvSpPr>
        <p:spPr/>
        <p:txBody>
          <a:bodyPr/>
          <a:lstStyle/>
          <a:p>
            <a:pPr marL="0" indent="0">
              <a:buNone/>
            </a:pPr>
            <a:endParaRPr lang="en-GB" altLang="en-US"/>
          </a:p>
          <a:p>
            <a:pPr marL="0" indent="0">
              <a:buNone/>
            </a:pPr>
            <a:r>
              <a:rPr lang="en-GB" altLang="en-US"/>
              <a:t>To my mind the phrase “any other reasonable cause” [s.61] has been specifically selected to show the width of the discretion which is given to a council. Their task of making a decision is very much a jury question for them in which they are entitled to take account of all relevant circumstances (p.205, 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A5B1-BA54-4301-D972-77DE1F607598}"/>
              </a:ext>
            </a:extLst>
          </p:cNvPr>
          <p:cNvSpPr>
            <a:spLocks noGrp="1"/>
          </p:cNvSpPr>
          <p:nvPr>
            <p:ph type="title"/>
          </p:nvPr>
        </p:nvSpPr>
        <p:spPr>
          <a:xfrm>
            <a:off x="1524000" y="274638"/>
            <a:ext cx="6929438" cy="582612"/>
          </a:xfrm>
        </p:spPr>
        <p:txBody>
          <a:bodyPr>
            <a:normAutofit fontScale="90000"/>
          </a:bodyPr>
          <a:lstStyle/>
          <a:p>
            <a:pPr>
              <a:defRPr/>
            </a:pPr>
            <a:r>
              <a:rPr lang="en-GB" dirty="0"/>
              <a:t>Evidence</a:t>
            </a:r>
          </a:p>
        </p:txBody>
      </p:sp>
      <p:sp>
        <p:nvSpPr>
          <p:cNvPr id="20483" name="Content Placeholder 2">
            <a:extLst>
              <a:ext uri="{FF2B5EF4-FFF2-40B4-BE49-F238E27FC236}">
                <a16:creationId xmlns:a16="http://schemas.microsoft.com/office/drawing/2014/main" id="{04B5A05C-F0C9-E207-6A55-443F7EDB13D2}"/>
              </a:ext>
            </a:extLst>
          </p:cNvPr>
          <p:cNvSpPr>
            <a:spLocks noGrp="1"/>
          </p:cNvSpPr>
          <p:nvPr>
            <p:ph idx="1"/>
          </p:nvPr>
        </p:nvSpPr>
        <p:spPr/>
        <p:txBody>
          <a:bodyPr/>
          <a:lstStyle/>
          <a:p>
            <a:pPr marL="0" indent="0">
              <a:buNone/>
            </a:pPr>
            <a:endParaRPr lang="en-GB" altLang="en-US"/>
          </a:p>
          <a:p>
            <a:pPr marL="0" indent="0">
              <a:buNone/>
            </a:pPr>
            <a:r>
              <a:rPr lang="en-GB" altLang="en-US"/>
              <a:t>It is clear from the authorities that the remit is a wide one and there is no doubt that a licensing authority is able to consider failed criminal proceedings in relation to the fit and proper person criterion, as well as any other factors which might be relevant to the fitness or otherwise of an applicant. It is also clear that each case has to be judged on its own evidence and particular facts.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93DFADC-E294-8F98-57FF-DC811C1405E1}"/>
              </a:ext>
            </a:extLst>
          </p:cNvPr>
          <p:cNvSpPr>
            <a:spLocks noGrp="1"/>
          </p:cNvSpPr>
          <p:nvPr>
            <p:ph type="title"/>
          </p:nvPr>
        </p:nvSpPr>
        <p:spPr>
          <a:xfrm>
            <a:off x="1524000" y="274638"/>
            <a:ext cx="6929438" cy="582612"/>
          </a:xfrm>
        </p:spPr>
        <p:txBody>
          <a:bodyPr>
            <a:normAutofit fontScale="90000"/>
          </a:bodyPr>
          <a:lstStyle/>
          <a:p>
            <a:pPr eaLnBrk="1" hangingPunct="1">
              <a:defRPr/>
            </a:pPr>
            <a:r>
              <a:rPr lang="en-GB" dirty="0"/>
              <a:t>Convictions</a:t>
            </a:r>
          </a:p>
        </p:txBody>
      </p:sp>
      <p:sp>
        <p:nvSpPr>
          <p:cNvPr id="20483" name="Content Placeholder 2">
            <a:extLst>
              <a:ext uri="{FF2B5EF4-FFF2-40B4-BE49-F238E27FC236}">
                <a16:creationId xmlns:a16="http://schemas.microsoft.com/office/drawing/2014/main" id="{C85F34C6-AA6C-6CB5-CF4A-27D1B0CE45B9}"/>
              </a:ext>
            </a:extLst>
          </p:cNvPr>
          <p:cNvSpPr>
            <a:spLocks noGrp="1"/>
          </p:cNvSpPr>
          <p:nvPr>
            <p:ph idx="1"/>
          </p:nvPr>
        </p:nvSpPr>
        <p:spPr/>
        <p:txBody>
          <a:bodyPr/>
          <a:lstStyle/>
          <a:p>
            <a:pPr algn="just" eaLnBrk="1" hangingPunct="1">
              <a:buFont typeface="Arial" panose="020B0604020202020204" pitchFamily="34" charset="0"/>
              <a:buNone/>
            </a:pPr>
            <a:r>
              <a:rPr lang="en-GB" altLang="en-US"/>
              <a:t>	</a:t>
            </a:r>
          </a:p>
          <a:p>
            <a:pPr algn="just" eaLnBrk="1" hangingPunct="1">
              <a:buFont typeface="Wingdings" pitchFamily="2" charset="2"/>
              <a:buNone/>
            </a:pPr>
            <a:r>
              <a:rPr lang="en-GB" altLang="en-US"/>
              <a:t>	Mitigating factors in relation to offences may be given by a driver. However, the authority cannot go behind the convictions. In any event, the fact of the conviction and the nature of the sentence would already reflect any mitigation that might have been put forward.</a:t>
            </a:r>
            <a:r>
              <a:rPr lang="en-GB" altLang="en-US" i="1"/>
              <a:t> (Nottingham City Council v Farooq</a:t>
            </a:r>
            <a:r>
              <a:rPr lang="en-GB" altLang="en-US"/>
              <a:t> 1998 EWHC Admin 991)</a:t>
            </a:r>
          </a:p>
          <a:p>
            <a:pPr algn="just" eaLnBrk="1" hangingPunct="1">
              <a:buFont typeface="Arial" panose="020B0604020202020204" pitchFamily="34" charset="0"/>
              <a:buNone/>
            </a:pPr>
            <a:endParaRPr lang="en-GB" altLang="en-US"/>
          </a:p>
          <a:p>
            <a:pPr eaLnBrk="1" hangingPunct="1"/>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4C5C2F3A-7F6A-5659-E7B0-96D78A666123}"/>
              </a:ext>
            </a:extLst>
          </p:cNvPr>
          <p:cNvSpPr>
            <a:spLocks noGrp="1"/>
          </p:cNvSpPr>
          <p:nvPr>
            <p:ph type="title"/>
          </p:nvPr>
        </p:nvSpPr>
        <p:spPr>
          <a:xfrm>
            <a:off x="1524000" y="274638"/>
            <a:ext cx="6929438" cy="582612"/>
          </a:xfrm>
        </p:spPr>
        <p:txBody>
          <a:bodyPr>
            <a:normAutofit fontScale="90000"/>
          </a:bodyPr>
          <a:lstStyle/>
          <a:p>
            <a:pPr eaLnBrk="1" hangingPunct="1">
              <a:defRPr/>
            </a:pPr>
            <a:r>
              <a:rPr lang="en-GB"/>
              <a:t>Effect on driver</a:t>
            </a:r>
          </a:p>
        </p:txBody>
      </p:sp>
      <p:sp>
        <p:nvSpPr>
          <p:cNvPr id="21507" name="Content Placeholder 4">
            <a:extLst>
              <a:ext uri="{FF2B5EF4-FFF2-40B4-BE49-F238E27FC236}">
                <a16:creationId xmlns:a16="http://schemas.microsoft.com/office/drawing/2014/main" id="{01592098-FA67-7416-2084-4EB1A34706C6}"/>
              </a:ext>
            </a:extLst>
          </p:cNvPr>
          <p:cNvSpPr>
            <a:spLocks noGrp="1"/>
          </p:cNvSpPr>
          <p:nvPr>
            <p:ph idx="1"/>
          </p:nvPr>
        </p:nvSpPr>
        <p:spPr/>
        <p:txBody>
          <a:bodyPr/>
          <a:lstStyle/>
          <a:p>
            <a:pPr eaLnBrk="1" hangingPunct="1">
              <a:buFont typeface="Arial" panose="020B0604020202020204" pitchFamily="34" charset="0"/>
              <a:buNone/>
            </a:pPr>
            <a:r>
              <a:rPr lang="en-GB" altLang="en-US"/>
              <a:t>	</a:t>
            </a:r>
          </a:p>
          <a:p>
            <a:pPr algn="just" eaLnBrk="1" hangingPunct="1">
              <a:buFont typeface="Arial" panose="020B0604020202020204" pitchFamily="34" charset="0"/>
              <a:buNone/>
            </a:pPr>
            <a:r>
              <a:rPr lang="en-GB" altLang="en-US"/>
              <a:t>	Any personal circumstances said by the claimant to 'disadvantage him in the labour market' or in any other way are not relevant. As Lord Bingham, cited with approval in </a:t>
            </a:r>
            <a:r>
              <a:rPr lang="en-GB" altLang="en-US" i="1"/>
              <a:t>Leeds City Council v Hussain </a:t>
            </a:r>
            <a:r>
              <a:rPr lang="en-GB" altLang="en-US"/>
              <a:t>by Silber J, put it:</a:t>
            </a:r>
          </a:p>
          <a:p>
            <a:pPr eaLnBrk="1" hangingPunct="1"/>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2E3A35EF-2D1A-39FF-592A-D19922B1004E}"/>
              </a:ext>
            </a:extLst>
          </p:cNvPr>
          <p:cNvSpPr>
            <a:spLocks noGrp="1"/>
          </p:cNvSpPr>
          <p:nvPr>
            <p:ph type="title"/>
          </p:nvPr>
        </p:nvSpPr>
        <p:spPr>
          <a:xfrm>
            <a:off x="1524000" y="274638"/>
            <a:ext cx="6929438" cy="582612"/>
          </a:xfrm>
        </p:spPr>
        <p:txBody>
          <a:bodyPr>
            <a:normAutofit fontScale="90000"/>
          </a:bodyPr>
          <a:lstStyle/>
          <a:p>
            <a:pPr eaLnBrk="1" hangingPunct="1">
              <a:defRPr/>
            </a:pPr>
            <a:r>
              <a:rPr lang="en-GB"/>
              <a:t>Effect on driver</a:t>
            </a:r>
          </a:p>
        </p:txBody>
      </p:sp>
      <p:sp>
        <p:nvSpPr>
          <p:cNvPr id="22531" name="Content Placeholder 4">
            <a:extLst>
              <a:ext uri="{FF2B5EF4-FFF2-40B4-BE49-F238E27FC236}">
                <a16:creationId xmlns:a16="http://schemas.microsoft.com/office/drawing/2014/main" id="{D858E0BC-FAB0-D284-2EF4-3A7218481F6D}"/>
              </a:ext>
            </a:extLst>
          </p:cNvPr>
          <p:cNvSpPr>
            <a:spLocks noGrp="1"/>
          </p:cNvSpPr>
          <p:nvPr>
            <p:ph idx="1"/>
          </p:nvPr>
        </p:nvSpPr>
        <p:spPr/>
        <p:txBody>
          <a:bodyPr/>
          <a:lstStyle/>
          <a:p>
            <a:pPr eaLnBrk="1" hangingPunct="1">
              <a:buFont typeface="Arial" panose="020B0604020202020204" pitchFamily="34" charset="0"/>
              <a:buNone/>
            </a:pPr>
            <a:r>
              <a:rPr lang="en-GB" altLang="en-US" sz="2600" i="1"/>
              <a:t>	</a:t>
            </a:r>
            <a:r>
              <a:rPr lang="en-GB" altLang="en-US" i="1"/>
              <a:t>The council, when considering whether to suspend a licence or revoke it, is focussing on the impact of the licence-holder’s vehicle and character on members of the public and in particular, but not exclusively, on the potential users of those vehicles.</a:t>
            </a:r>
            <a:endParaRPr lang="en-GB" altLang="en-US"/>
          </a:p>
          <a:p>
            <a:pPr eaLnBrk="1" hangingPunct="1">
              <a:buFont typeface="Arial" panose="020B0604020202020204" pitchFamily="34" charset="0"/>
              <a:buNone/>
            </a:pPr>
            <a:r>
              <a:rPr lang="en-GB" altLang="en-US" i="1"/>
              <a:t>	This does not require any consideration of the personal circumstances which are irrelevant, except perhaps in very rare cases, to explain or excuse some conduct of the driver.'</a:t>
            </a:r>
            <a:r>
              <a:rPr lang="en-GB" altLang="en-US"/>
              <a:t> (paras.25-26)</a:t>
            </a:r>
          </a:p>
          <a:p>
            <a:pPr eaLnBrk="1" hangingPunct="1"/>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F9DAD6D-E443-987F-C7E3-704BF5E79475}"/>
              </a:ext>
            </a:extLst>
          </p:cNvPr>
          <p:cNvSpPr>
            <a:spLocks noGrp="1"/>
          </p:cNvSpPr>
          <p:nvPr>
            <p:ph type="title"/>
          </p:nvPr>
        </p:nvSpPr>
        <p:spPr>
          <a:xfrm>
            <a:off x="1524000" y="274638"/>
            <a:ext cx="6929438" cy="582612"/>
          </a:xfrm>
        </p:spPr>
        <p:txBody>
          <a:bodyPr>
            <a:normAutofit fontScale="90000"/>
          </a:bodyPr>
          <a:lstStyle/>
          <a:p>
            <a:pPr eaLnBrk="1" hangingPunct="1">
              <a:defRPr/>
            </a:pPr>
            <a:r>
              <a:rPr lang="en-GB" i="1"/>
              <a:t>Cherwell v Anwar</a:t>
            </a:r>
            <a:endParaRPr lang="en-GB"/>
          </a:p>
        </p:txBody>
      </p:sp>
      <p:sp>
        <p:nvSpPr>
          <p:cNvPr id="23555" name="Content Placeholder 2">
            <a:extLst>
              <a:ext uri="{FF2B5EF4-FFF2-40B4-BE49-F238E27FC236}">
                <a16:creationId xmlns:a16="http://schemas.microsoft.com/office/drawing/2014/main" id="{9866A155-47C4-B64C-1FA0-2E7B243D6E7F}"/>
              </a:ext>
            </a:extLst>
          </p:cNvPr>
          <p:cNvSpPr>
            <a:spLocks noGrp="1"/>
          </p:cNvSpPr>
          <p:nvPr>
            <p:ph idx="1"/>
          </p:nvPr>
        </p:nvSpPr>
        <p:spPr/>
        <p:txBody>
          <a:bodyPr/>
          <a:lstStyle/>
          <a:p>
            <a:pPr algn="just" eaLnBrk="1" hangingPunct="1">
              <a:buFont typeface="Arial" panose="020B0604020202020204" pitchFamily="34" charset="0"/>
              <a:buNone/>
            </a:pPr>
            <a:r>
              <a:rPr lang="en-GB" altLang="en-US"/>
              <a:t>	</a:t>
            </a:r>
          </a:p>
          <a:p>
            <a:pPr algn="just" eaLnBrk="1" hangingPunct="1">
              <a:buFont typeface="Arial" panose="020B0604020202020204" pitchFamily="34" charset="0"/>
              <a:buNone/>
            </a:pPr>
            <a:r>
              <a:rPr lang="en-GB" altLang="en-US"/>
              <a:t>	This decision was applied in </a:t>
            </a:r>
            <a:r>
              <a:rPr lang="en-GB" altLang="en-US" i="1"/>
              <a:t>Cherwell v Anwar </a:t>
            </a:r>
            <a:r>
              <a:rPr lang="en-GB" altLang="en-US"/>
              <a:t>[2011] EWCH 2943 (Admin) where a magistrates' court was held to have been wrong to take personal factors into account when reaching their decision (paragraphs 22, 25, 26). </a:t>
            </a:r>
          </a:p>
          <a:p>
            <a:pPr eaLnBrk="1" hangingPunct="1"/>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6D7F-81B6-EF4B-3B11-AC08D9588BBF}"/>
              </a:ext>
            </a:extLst>
          </p:cNvPr>
          <p:cNvSpPr>
            <a:spLocks noGrp="1"/>
          </p:cNvSpPr>
          <p:nvPr>
            <p:ph type="title"/>
          </p:nvPr>
        </p:nvSpPr>
        <p:spPr>
          <a:xfrm>
            <a:off x="1524000" y="274638"/>
            <a:ext cx="6929438" cy="582612"/>
          </a:xfrm>
        </p:spPr>
        <p:txBody>
          <a:bodyPr>
            <a:normAutofit fontScale="90000"/>
          </a:bodyPr>
          <a:lstStyle/>
          <a:p>
            <a:pPr>
              <a:defRPr/>
            </a:pPr>
            <a:r>
              <a:rPr lang="en-GB" dirty="0"/>
              <a:t>Question</a:t>
            </a:r>
          </a:p>
        </p:txBody>
      </p:sp>
      <p:sp>
        <p:nvSpPr>
          <p:cNvPr id="7171" name="Content Placeholder 2">
            <a:extLst>
              <a:ext uri="{FF2B5EF4-FFF2-40B4-BE49-F238E27FC236}">
                <a16:creationId xmlns:a16="http://schemas.microsoft.com/office/drawing/2014/main" id="{46A81A83-BB82-DA27-6318-F11CE662E58C}"/>
              </a:ext>
            </a:extLst>
          </p:cNvPr>
          <p:cNvSpPr>
            <a:spLocks noGrp="1"/>
          </p:cNvSpPr>
          <p:nvPr>
            <p:ph idx="1"/>
          </p:nvPr>
        </p:nvSpPr>
        <p:spPr/>
        <p:txBody>
          <a:bodyPr/>
          <a:lstStyle/>
          <a:p>
            <a:r>
              <a:rPr lang="en-GB" altLang="en-US" sz="2400" dirty="0"/>
              <a:t>How is an authority to deal with potentially unacceptable behaviour by those holding taxi drivers’ licences?</a:t>
            </a:r>
          </a:p>
          <a:p>
            <a:r>
              <a:rPr lang="en-GB" altLang="en-US" sz="2400" dirty="0"/>
              <a:t>‘Fit &amp; proper person’ is the basic criterion.</a:t>
            </a:r>
          </a:p>
          <a:p>
            <a:r>
              <a:rPr lang="en-GB" altLang="en-US" sz="2400" dirty="0"/>
              <a:t>Some matters will not lead to refusal on this basis.</a:t>
            </a:r>
          </a:p>
          <a:p>
            <a:r>
              <a:rPr lang="en-GB" altLang="en-US" sz="2400" dirty="0"/>
              <a:t>Similarly some matters arising after grant will not require action by the authority.</a:t>
            </a:r>
          </a:p>
          <a:p>
            <a:r>
              <a:rPr lang="en-GB" altLang="en-US" sz="2400" dirty="0"/>
              <a:t>Others may warrant a warning or points (if the authority operates a points system).</a:t>
            </a:r>
          </a:p>
          <a:p>
            <a:r>
              <a:rPr lang="en-GB" altLang="en-US" sz="2400" dirty="0"/>
              <a:t>But what of matters which may require a response by way of suspension or revocation?</a:t>
            </a:r>
          </a:p>
          <a:p>
            <a:r>
              <a:rPr lang="en-GB" altLang="en-US" sz="2400" dirty="0"/>
              <a:t>And if require immediate action?</a:t>
            </a:r>
          </a:p>
          <a:p>
            <a:endParaRPr lang="en-GB"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513B-8309-437E-0B57-5A3D6CF67254}"/>
              </a:ext>
            </a:extLst>
          </p:cNvPr>
          <p:cNvSpPr>
            <a:spLocks noGrp="1"/>
          </p:cNvSpPr>
          <p:nvPr>
            <p:ph type="title"/>
          </p:nvPr>
        </p:nvSpPr>
        <p:spPr/>
        <p:txBody>
          <a:bodyPr/>
          <a:lstStyle/>
          <a:p>
            <a:r>
              <a:rPr lang="en-GB" dirty="0"/>
              <a:t>On receipt of complaint</a:t>
            </a:r>
          </a:p>
        </p:txBody>
      </p:sp>
      <p:sp>
        <p:nvSpPr>
          <p:cNvPr id="3" name="Content Placeholder 2">
            <a:extLst>
              <a:ext uri="{FF2B5EF4-FFF2-40B4-BE49-F238E27FC236}">
                <a16:creationId xmlns:a16="http://schemas.microsoft.com/office/drawing/2014/main" id="{18A01CFC-5B11-D0F0-5948-75C4F4EE068E}"/>
              </a:ext>
            </a:extLst>
          </p:cNvPr>
          <p:cNvSpPr>
            <a:spLocks noGrp="1"/>
          </p:cNvSpPr>
          <p:nvPr>
            <p:ph idx="1"/>
          </p:nvPr>
        </p:nvSpPr>
        <p:spPr/>
        <p:txBody>
          <a:bodyPr>
            <a:normAutofit fontScale="92500"/>
          </a:bodyPr>
          <a:lstStyle/>
          <a:p>
            <a:r>
              <a:rPr lang="en-GB" sz="2600" dirty="0"/>
              <a:t>Criminal procedure rules do not apply.</a:t>
            </a:r>
          </a:p>
          <a:p>
            <a:r>
              <a:rPr lang="en-GB" sz="2600" dirty="0"/>
              <a:t>Civil not criminal burden of proof.</a:t>
            </a:r>
          </a:p>
          <a:p>
            <a:r>
              <a:rPr lang="en-GB" sz="2600" dirty="0"/>
              <a:t>Strict rules of evidence do not apply – hearsay admissible, evidence may be read.</a:t>
            </a:r>
          </a:p>
          <a:p>
            <a:r>
              <a:rPr lang="en-GB" sz="2600" dirty="0"/>
              <a:t>Primary responsibility protection of the public.</a:t>
            </a:r>
          </a:p>
          <a:p>
            <a:r>
              <a:rPr lang="en-GB" sz="2600" i="1" dirty="0"/>
              <a:t> … </a:t>
            </a:r>
            <a:r>
              <a:rPr lang="en-GB" sz="2600" b="1" i="1" dirty="0"/>
              <a:t>all licensing authorities should consider arrangements for dealing with serious matters that may require the immediate revocation of a licence. </a:t>
            </a:r>
            <a:r>
              <a:rPr lang="en-GB" sz="2600" i="1" dirty="0"/>
              <a:t> It is recommended that this role is delegated to a senior officer/manager with responsibility for the licensing service </a:t>
            </a:r>
            <a:r>
              <a:rPr lang="en-GB" sz="2600" dirty="0"/>
              <a:t>(</a:t>
            </a:r>
            <a:r>
              <a:rPr lang="en-GB" sz="2600" dirty="0" err="1"/>
              <a:t>Statututory</a:t>
            </a:r>
            <a:r>
              <a:rPr lang="en-GB" sz="2600" dirty="0"/>
              <a:t> Standards, para.5.11 – emphasis in original).</a:t>
            </a:r>
            <a:r>
              <a:rPr lang="en-GB" sz="2600" i="1" dirty="0"/>
              <a:t>.</a:t>
            </a:r>
          </a:p>
          <a:p>
            <a:r>
              <a:rPr lang="en-GB" sz="2600" dirty="0"/>
              <a:t>Finding that misconduct occurred and loss of licence may have far reaching direct &amp; indirect consequences for driver.</a:t>
            </a:r>
          </a:p>
          <a:p>
            <a:pPr marL="0" indent="0">
              <a:buNone/>
            </a:pPr>
            <a:endParaRPr lang="en-GB" dirty="0"/>
          </a:p>
        </p:txBody>
      </p:sp>
    </p:spTree>
    <p:extLst>
      <p:ext uri="{BB962C8B-B14F-4D97-AF65-F5344CB8AC3E}">
        <p14:creationId xmlns:p14="http://schemas.microsoft.com/office/powerpoint/2010/main" val="173030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F9D3-774D-BEA7-61EC-AF069E7C6CAF}"/>
              </a:ext>
            </a:extLst>
          </p:cNvPr>
          <p:cNvSpPr>
            <a:spLocks noGrp="1"/>
          </p:cNvSpPr>
          <p:nvPr>
            <p:ph type="title"/>
          </p:nvPr>
        </p:nvSpPr>
        <p:spPr>
          <a:xfrm>
            <a:off x="1524000" y="274638"/>
            <a:ext cx="6929438" cy="582612"/>
          </a:xfrm>
        </p:spPr>
        <p:txBody>
          <a:bodyPr>
            <a:normAutofit fontScale="90000"/>
          </a:bodyPr>
          <a:lstStyle/>
          <a:p>
            <a:pPr>
              <a:defRPr/>
            </a:pPr>
            <a:r>
              <a:rPr lang="en-GB" dirty="0"/>
              <a:t>Policies</a:t>
            </a:r>
          </a:p>
        </p:txBody>
      </p:sp>
      <p:sp>
        <p:nvSpPr>
          <p:cNvPr id="6147" name="Content Placeholder 2">
            <a:extLst>
              <a:ext uri="{FF2B5EF4-FFF2-40B4-BE49-F238E27FC236}">
                <a16:creationId xmlns:a16="http://schemas.microsoft.com/office/drawing/2014/main" id="{3C26F694-1CA7-E8C5-94CE-7D0A98C42B20}"/>
              </a:ext>
            </a:extLst>
          </p:cNvPr>
          <p:cNvSpPr>
            <a:spLocks noGrp="1"/>
          </p:cNvSpPr>
          <p:nvPr>
            <p:ph idx="1"/>
          </p:nvPr>
        </p:nvSpPr>
        <p:spPr/>
        <p:txBody>
          <a:bodyPr>
            <a:normAutofit/>
          </a:bodyPr>
          <a:lstStyle/>
          <a:p>
            <a:r>
              <a:rPr lang="en-GB" altLang="en-US" dirty="0"/>
              <a:t>Policies should be used as internal guidance.</a:t>
            </a:r>
          </a:p>
          <a:p>
            <a:r>
              <a:rPr lang="en-GB" altLang="en-US" dirty="0"/>
              <a:t>Cannot be applied rigidly or inflexibly but reasons for departure should be given,</a:t>
            </a:r>
          </a:p>
          <a:p>
            <a:pPr marL="457200" lvl="1" indent="0">
              <a:buNone/>
            </a:pPr>
            <a:r>
              <a:rPr lang="en-GB" altLang="en-US" sz="2800" dirty="0"/>
              <a:t>‘The law requires that each case must be considered in the light of the policy but not so that the policy automatically determines the outcome.’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B129-5708-95CA-8C5F-F1C5BE1E8DF9}"/>
              </a:ext>
            </a:extLst>
          </p:cNvPr>
          <p:cNvSpPr>
            <a:spLocks noGrp="1"/>
          </p:cNvSpPr>
          <p:nvPr>
            <p:ph type="title"/>
          </p:nvPr>
        </p:nvSpPr>
        <p:spPr>
          <a:xfrm>
            <a:off x="1524000" y="274638"/>
            <a:ext cx="6929438" cy="582612"/>
          </a:xfrm>
        </p:spPr>
        <p:txBody>
          <a:bodyPr>
            <a:normAutofit fontScale="90000"/>
          </a:bodyPr>
          <a:lstStyle/>
          <a:p>
            <a:pPr>
              <a:defRPr/>
            </a:pPr>
            <a:r>
              <a:rPr lang="en-GB" dirty="0"/>
              <a:t>Evidence</a:t>
            </a:r>
          </a:p>
        </p:txBody>
      </p:sp>
      <p:sp>
        <p:nvSpPr>
          <p:cNvPr id="21507" name="Content Placeholder 2">
            <a:extLst>
              <a:ext uri="{FF2B5EF4-FFF2-40B4-BE49-F238E27FC236}">
                <a16:creationId xmlns:a16="http://schemas.microsoft.com/office/drawing/2014/main" id="{7DA57013-962B-EF95-BAAA-5C8867E920F2}"/>
              </a:ext>
            </a:extLst>
          </p:cNvPr>
          <p:cNvSpPr>
            <a:spLocks noGrp="1"/>
          </p:cNvSpPr>
          <p:nvPr>
            <p:ph idx="1"/>
          </p:nvPr>
        </p:nvSpPr>
        <p:spPr/>
        <p:txBody>
          <a:bodyPr/>
          <a:lstStyle/>
          <a:p>
            <a:pPr marL="0" indent="0">
              <a:buNone/>
            </a:pPr>
            <a:endParaRPr lang="en-GB" altLang="en-US" dirty="0"/>
          </a:p>
          <a:p>
            <a:pPr marL="0" indent="0">
              <a:buNone/>
            </a:pPr>
            <a:r>
              <a:rPr lang="en-GB" altLang="en-US" dirty="0"/>
              <a:t>Tribunal not bound by rules of evidence applicable in civil and criminal matters for licensing is the exercise of an administrative discretion: </a:t>
            </a:r>
            <a:r>
              <a:rPr lang="en-GB" altLang="en-US" i="1" dirty="0"/>
              <a:t>Kavanagh v Chief Constable of Devon and Cornwall </a:t>
            </a:r>
            <a:r>
              <a:rPr lang="en-GB" altLang="en-US" dirty="0"/>
              <a:t>[1974] QB 624; 2 All ER 697 CA. But the weight to be attached to such evidence must be carefully assessed (</a:t>
            </a:r>
            <a:r>
              <a:rPr lang="en-GB" altLang="en-US" i="1" dirty="0"/>
              <a:t>Westminster City Council v </a:t>
            </a:r>
            <a:r>
              <a:rPr lang="en-GB" altLang="en-US" i="1" dirty="0" err="1"/>
              <a:t>Zestfair</a:t>
            </a:r>
            <a:r>
              <a:rPr lang="en-GB" altLang="en-US" i="1" dirty="0"/>
              <a:t> Ltd </a:t>
            </a:r>
            <a:r>
              <a:rPr lang="en-GB" altLang="en-US" dirty="0"/>
              <a:t>(1990) 88 LGR 288 DC).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D793-616B-5B1E-4568-50F2F76AAE54}"/>
              </a:ext>
            </a:extLst>
          </p:cNvPr>
          <p:cNvSpPr>
            <a:spLocks noGrp="1"/>
          </p:cNvSpPr>
          <p:nvPr>
            <p:ph type="title"/>
          </p:nvPr>
        </p:nvSpPr>
        <p:spPr>
          <a:xfrm>
            <a:off x="1524000" y="274638"/>
            <a:ext cx="6929438" cy="582612"/>
          </a:xfrm>
        </p:spPr>
        <p:txBody>
          <a:bodyPr>
            <a:normAutofit fontScale="90000"/>
          </a:bodyPr>
          <a:lstStyle/>
          <a:p>
            <a:pPr>
              <a:defRPr/>
            </a:pPr>
            <a:r>
              <a:rPr lang="en-GB" dirty="0"/>
              <a:t>Grant of a driver’s licence </a:t>
            </a:r>
          </a:p>
        </p:txBody>
      </p:sp>
      <p:sp>
        <p:nvSpPr>
          <p:cNvPr id="3" name="Content Placeholder 2">
            <a:extLst>
              <a:ext uri="{FF2B5EF4-FFF2-40B4-BE49-F238E27FC236}">
                <a16:creationId xmlns:a16="http://schemas.microsoft.com/office/drawing/2014/main" id="{BFCACCE6-FEF6-0F32-8CEC-4B7EE7BE798E}"/>
              </a:ext>
            </a:extLst>
          </p:cNvPr>
          <p:cNvSpPr>
            <a:spLocks noGrp="1"/>
          </p:cNvSpPr>
          <p:nvPr>
            <p:ph idx="1"/>
          </p:nvPr>
        </p:nvSpPr>
        <p:spPr/>
        <p:txBody>
          <a:bodyPr>
            <a:normAutofit fontScale="85000" lnSpcReduction="20000"/>
          </a:bodyPr>
          <a:lstStyle/>
          <a:p>
            <a:pPr marL="0" indent="0">
              <a:buNone/>
              <a:defRPr/>
            </a:pPr>
            <a:r>
              <a:rPr lang="en-GB" sz="2400" dirty="0"/>
              <a:t>The licensing regime is concerned with protection of the public; which is the key consideration. A licensing authority </a:t>
            </a:r>
            <a:r>
              <a:rPr lang="en-GB" sz="2400" b="1" i="1" dirty="0"/>
              <a:t>shall not grant </a:t>
            </a:r>
            <a:r>
              <a:rPr lang="en-GB" sz="2400" dirty="0"/>
              <a:t>a licence to drive a hackney carriage/private hire vehicle unless they are satisfied that the applicant is a fit and proper person to hold such a licence. (Ss.51(1)(a)(</a:t>
            </a:r>
            <a:r>
              <a:rPr lang="en-GB" sz="2400" dirty="0" err="1"/>
              <a:t>i</a:t>
            </a:r>
            <a:r>
              <a:rPr lang="en-GB" sz="2400" dirty="0"/>
              <a:t>)and 59(1) LG(MP) Act 1976). </a:t>
            </a:r>
          </a:p>
          <a:p>
            <a:pPr marL="0" indent="0">
              <a:buNone/>
              <a:defRPr/>
            </a:pPr>
            <a:endParaRPr lang="en-GB" sz="2400" dirty="0"/>
          </a:p>
          <a:p>
            <a:pPr marL="0" indent="0">
              <a:buNone/>
              <a:defRPr/>
            </a:pPr>
            <a:r>
              <a:rPr lang="en-GB" sz="2400" dirty="0"/>
              <a:t>By s.61 may suspend or revoke … or refuse to renew the licence on any of the following grounds:</a:t>
            </a:r>
          </a:p>
          <a:p>
            <a:pPr marL="0" indent="0">
              <a:buNone/>
              <a:defRPr/>
            </a:pPr>
            <a:endParaRPr lang="en-GB" sz="2400" dirty="0"/>
          </a:p>
          <a:p>
            <a:pPr marL="0" indent="0">
              <a:buNone/>
              <a:defRPr/>
            </a:pPr>
            <a:r>
              <a:rPr lang="en-GB" sz="2400" dirty="0"/>
              <a:t>(a) that he has since the grant of the licence-</a:t>
            </a:r>
          </a:p>
          <a:p>
            <a:pPr marL="0" indent="0">
              <a:buNone/>
              <a:defRPr/>
            </a:pPr>
            <a:r>
              <a:rPr lang="en-GB" sz="2400" dirty="0"/>
              <a:t>1. been convicted of an offence (</a:t>
            </a:r>
            <a:r>
              <a:rPr lang="en-GB" sz="2400" dirty="0" err="1"/>
              <a:t>dishon</a:t>
            </a:r>
            <a:r>
              <a:rPr lang="en-GB" sz="2400" dirty="0"/>
              <a:t>, </a:t>
            </a:r>
            <a:r>
              <a:rPr lang="en-GB" sz="2400" dirty="0" err="1"/>
              <a:t>indec</a:t>
            </a:r>
            <a:r>
              <a:rPr lang="en-GB" sz="2400" dirty="0"/>
              <a:t> or viol) or</a:t>
            </a:r>
          </a:p>
          <a:p>
            <a:pPr marL="0" indent="0">
              <a:buNone/>
              <a:defRPr/>
            </a:pPr>
            <a:r>
              <a:rPr lang="en-GB" sz="2400" dirty="0"/>
              <a:t>2. been convicted of an offence taxi </a:t>
            </a:r>
            <a:r>
              <a:rPr lang="en-GB" sz="2400" dirty="0" err="1"/>
              <a:t>legisl</a:t>
            </a:r>
            <a:r>
              <a:rPr lang="en-GB" sz="2400" dirty="0"/>
              <a:t> … ; or</a:t>
            </a:r>
          </a:p>
          <a:p>
            <a:pPr marL="0" indent="0">
              <a:buNone/>
              <a:defRPr/>
            </a:pPr>
            <a:r>
              <a:rPr lang="en-GB" sz="2400" dirty="0"/>
              <a:t>(b) </a:t>
            </a:r>
            <a:r>
              <a:rPr lang="en-GB" sz="2400" b="1" dirty="0"/>
              <a:t>any other reasonable cause</a:t>
            </a:r>
            <a:r>
              <a:rPr lang="en-GB" sz="2400" dirty="0"/>
              <a:t>.’</a:t>
            </a:r>
          </a:p>
          <a:p>
            <a:pPr marL="0" indent="0">
              <a:buNone/>
              <a:defRPr/>
            </a:pPr>
            <a:endParaRPr lang="en-GB" sz="2400" dirty="0"/>
          </a:p>
          <a:p>
            <a:pPr marL="0" indent="0">
              <a:buNone/>
              <a:defRPr/>
            </a:pPr>
            <a:r>
              <a:rPr lang="en-GB" sz="2000" dirty="0"/>
              <a:t>(emphases added)</a:t>
            </a:r>
          </a:p>
          <a:p>
            <a:pPr marL="0" indent="0">
              <a:buNone/>
              <a:defRPr/>
            </a:pPr>
            <a:endParaRPr lang="en-GB" sz="2000" dirty="0"/>
          </a:p>
          <a:p>
            <a:pPr marL="0" indent="0">
              <a:buNone/>
              <a:defRPr/>
            </a:pPr>
            <a:endParaRPr lang="en-GB"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5419-F37A-B36A-3A0A-89347BE4DD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DCF9C74-7BA1-03DB-222E-BDD8A1805E6C}"/>
              </a:ext>
            </a:extLst>
          </p:cNvPr>
          <p:cNvSpPr>
            <a:spLocks noGrp="1"/>
          </p:cNvSpPr>
          <p:nvPr>
            <p:ph idx="1"/>
          </p:nvPr>
        </p:nvSpPr>
        <p:spPr/>
        <p:txBody>
          <a:bodyPr/>
          <a:lstStyle/>
          <a:p>
            <a:pPr marL="0" indent="0">
              <a:buNone/>
            </a:pPr>
            <a:r>
              <a:rPr lang="en-GB" spc="-15" dirty="0">
                <a:effectLst/>
                <a:latin typeface="Calibri" panose="020F0502020204030204" pitchFamily="34" charset="0"/>
                <a:ea typeface="Times New Roman" panose="02020603050405020304" pitchFamily="18" charset="0"/>
              </a:rPr>
              <a:t>In </a:t>
            </a:r>
            <a:r>
              <a:rPr lang="en-GB" i="1" spc="-15" dirty="0">
                <a:effectLst/>
                <a:latin typeface="Calibri" panose="020F0502020204030204" pitchFamily="34" charset="0"/>
                <a:ea typeface="Times New Roman" panose="02020603050405020304" pitchFamily="18" charset="0"/>
              </a:rPr>
              <a:t>Hussain </a:t>
            </a:r>
            <a:r>
              <a:rPr lang="en-GB" spc="-15" dirty="0">
                <a:effectLst/>
                <a:latin typeface="Calibri" panose="020F0502020204030204" pitchFamily="34" charset="0"/>
                <a:ea typeface="Times New Roman" panose="02020603050405020304" pitchFamily="18" charset="0"/>
              </a:rPr>
              <a:t>it was argued that </a:t>
            </a:r>
            <a:r>
              <a:rPr lang="en-GB" i="1" spc="-15" dirty="0">
                <a:effectLst/>
                <a:latin typeface="Calibri" panose="020F0502020204030204" pitchFamily="34" charset="0"/>
                <a:ea typeface="Times New Roman" panose="02020603050405020304" pitchFamily="18" charset="0"/>
              </a:rPr>
              <a:t>the Appellant had called no live evidence but had relied upon a case summary provided by the police. </a:t>
            </a:r>
            <a:r>
              <a:rPr lang="en-GB" spc="-15" dirty="0">
                <a:effectLst/>
                <a:latin typeface="Calibri" panose="020F0502020204030204" pitchFamily="34" charset="0"/>
                <a:ea typeface="Times New Roman" panose="02020603050405020304" pitchFamily="18" charset="0"/>
              </a:rPr>
              <a:t>The court ruled that hearsay evidence is admissible and the authority </a:t>
            </a:r>
            <a:r>
              <a:rPr lang="en-GB" i="1" spc="-15" dirty="0">
                <a:effectLst/>
                <a:latin typeface="Calibri" panose="020F0502020204030204" pitchFamily="34" charset="0"/>
                <a:ea typeface="Times New Roman" panose="02020603050405020304" pitchFamily="18" charset="0"/>
              </a:rPr>
              <a:t>were entitled to rely on any evidential material which might reasonably and properly influence the making of a responsible judgment in good faith on the question in issue</a:t>
            </a:r>
            <a:r>
              <a:rPr lang="en-GB" spc="-15" dirty="0">
                <a:effectLst/>
                <a:latin typeface="Calibri" panose="020F0502020204030204" pitchFamily="34" charset="0"/>
                <a:ea typeface="Times New Roman" panose="02020603050405020304" pitchFamily="18" charset="0"/>
              </a:rPr>
              <a:t>.</a:t>
            </a:r>
            <a:endParaRPr lang="en-GB" spc="-15"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195903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93-EF48-78DB-D5B1-4DA4E25912AF}"/>
              </a:ext>
            </a:extLst>
          </p:cNvPr>
          <p:cNvSpPr>
            <a:spLocks noGrp="1"/>
          </p:cNvSpPr>
          <p:nvPr>
            <p:ph type="title"/>
          </p:nvPr>
        </p:nvSpPr>
        <p:spPr>
          <a:xfrm>
            <a:off x="1524000" y="274638"/>
            <a:ext cx="6929438" cy="582612"/>
          </a:xfrm>
        </p:spPr>
        <p:txBody>
          <a:bodyPr>
            <a:normAutofit fontScale="90000"/>
          </a:bodyPr>
          <a:lstStyle/>
          <a:p>
            <a:pPr>
              <a:defRPr/>
            </a:pPr>
            <a:r>
              <a:rPr lang="en-GB" dirty="0"/>
              <a:t>Hearings</a:t>
            </a:r>
          </a:p>
        </p:txBody>
      </p:sp>
      <p:sp>
        <p:nvSpPr>
          <p:cNvPr id="7171" name="Content Placeholder 2">
            <a:extLst>
              <a:ext uri="{FF2B5EF4-FFF2-40B4-BE49-F238E27FC236}">
                <a16:creationId xmlns:a16="http://schemas.microsoft.com/office/drawing/2014/main" id="{B74C0C15-1D89-FF4D-C753-62B4B0E24754}"/>
              </a:ext>
            </a:extLst>
          </p:cNvPr>
          <p:cNvSpPr>
            <a:spLocks noGrp="1"/>
          </p:cNvSpPr>
          <p:nvPr>
            <p:ph idx="1"/>
          </p:nvPr>
        </p:nvSpPr>
        <p:spPr/>
        <p:txBody>
          <a:bodyPr/>
          <a:lstStyle/>
          <a:p>
            <a:endParaRPr lang="en-GB" altLang="en-US" dirty="0"/>
          </a:p>
          <a:p>
            <a:r>
              <a:rPr lang="en-GB" altLang="en-US" dirty="0"/>
              <a:t>Not a court of law.</a:t>
            </a:r>
          </a:p>
          <a:p>
            <a:r>
              <a:rPr lang="en-GB" altLang="en-US" dirty="0"/>
              <a:t>Proceedings informal.</a:t>
            </a:r>
          </a:p>
          <a:p>
            <a:r>
              <a:rPr lang="en-GB" altLang="en-US" dirty="0"/>
              <a:t>But procedure must be followed.</a:t>
            </a:r>
          </a:p>
          <a:p>
            <a:r>
              <a:rPr lang="en-GB" altLang="en-US" dirty="0"/>
              <a:t>Interview under caution not required but opportunity should be given for driver to give his version of the facts.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3D4E-00B6-E4C8-425B-A81C3B81B0A8}"/>
              </a:ext>
            </a:extLst>
          </p:cNvPr>
          <p:cNvSpPr>
            <a:spLocks noGrp="1"/>
          </p:cNvSpPr>
          <p:nvPr>
            <p:ph type="title"/>
          </p:nvPr>
        </p:nvSpPr>
        <p:spPr>
          <a:xfrm>
            <a:off x="1524000" y="274638"/>
            <a:ext cx="6929438" cy="582612"/>
          </a:xfrm>
        </p:spPr>
        <p:txBody>
          <a:bodyPr>
            <a:normAutofit fontScale="90000"/>
          </a:bodyPr>
          <a:lstStyle/>
          <a:p>
            <a:pPr>
              <a:defRPr/>
            </a:pPr>
            <a:r>
              <a:rPr lang="en-GB" dirty="0"/>
              <a:t>Evidence</a:t>
            </a:r>
          </a:p>
        </p:txBody>
      </p:sp>
      <p:sp>
        <p:nvSpPr>
          <p:cNvPr id="22531" name="Content Placeholder 2">
            <a:extLst>
              <a:ext uri="{FF2B5EF4-FFF2-40B4-BE49-F238E27FC236}">
                <a16:creationId xmlns:a16="http://schemas.microsoft.com/office/drawing/2014/main" id="{D497F547-8BE1-11D3-3B12-4D74EBBDB989}"/>
              </a:ext>
            </a:extLst>
          </p:cNvPr>
          <p:cNvSpPr>
            <a:spLocks noGrp="1"/>
          </p:cNvSpPr>
          <p:nvPr>
            <p:ph idx="1"/>
          </p:nvPr>
        </p:nvSpPr>
        <p:spPr/>
        <p:txBody>
          <a:bodyPr/>
          <a:lstStyle/>
          <a:p>
            <a:pPr algn="just"/>
            <a:endParaRPr lang="en-GB" altLang="en-US" dirty="0"/>
          </a:p>
          <a:p>
            <a:pPr algn="just"/>
            <a:r>
              <a:rPr lang="en-GB" altLang="en-US" dirty="0"/>
              <a:t>Delegated body (usually committee) to consider whether </a:t>
            </a:r>
            <a:r>
              <a:rPr lang="en-GB" altLang="en-US" dirty="0" err="1"/>
              <a:t>f&amp;pp</a:t>
            </a:r>
            <a:r>
              <a:rPr lang="en-GB" altLang="en-US" dirty="0"/>
              <a:t>.</a:t>
            </a:r>
          </a:p>
          <a:p>
            <a:pPr algn="just"/>
            <a:r>
              <a:rPr lang="en-GB" altLang="en-US" dirty="0"/>
              <a:t>Whether </a:t>
            </a:r>
            <a:r>
              <a:rPr lang="en-GB" altLang="en-US" dirty="0" err="1"/>
              <a:t>f&amp;pp</a:t>
            </a:r>
            <a:r>
              <a:rPr lang="en-GB" altLang="en-US" dirty="0"/>
              <a:t> must be decided on the evidence.</a:t>
            </a:r>
          </a:p>
          <a:p>
            <a:pPr algn="just"/>
            <a:r>
              <a:rPr lang="en-GB" altLang="en-US" dirty="0"/>
              <a:t>All relevant evidence should be collected, considered and presented.</a:t>
            </a:r>
          </a:p>
          <a:p>
            <a:pPr algn="just"/>
            <a:r>
              <a:rPr lang="en-GB" altLang="en-US" dirty="0"/>
              <a:t>Evidence may be subject to cross-examination should the matter go before the magistrates’ court or Crown Court on appeal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EFC3-3617-BDB9-EE3F-58DBB3376D22}"/>
              </a:ext>
            </a:extLst>
          </p:cNvPr>
          <p:cNvSpPr>
            <a:spLocks noGrp="1"/>
          </p:cNvSpPr>
          <p:nvPr>
            <p:ph type="title"/>
          </p:nvPr>
        </p:nvSpPr>
        <p:spPr>
          <a:xfrm>
            <a:off x="1524000" y="274638"/>
            <a:ext cx="6929438" cy="582612"/>
          </a:xfrm>
        </p:spPr>
        <p:txBody>
          <a:bodyPr>
            <a:normAutofit fontScale="90000"/>
          </a:bodyPr>
          <a:lstStyle/>
          <a:p>
            <a:pPr>
              <a:defRPr/>
            </a:pPr>
            <a:r>
              <a:rPr lang="en-GB" dirty="0"/>
              <a:t>Reasons</a:t>
            </a:r>
          </a:p>
        </p:txBody>
      </p:sp>
      <p:sp>
        <p:nvSpPr>
          <p:cNvPr id="9219" name="Content Placeholder 2">
            <a:extLst>
              <a:ext uri="{FF2B5EF4-FFF2-40B4-BE49-F238E27FC236}">
                <a16:creationId xmlns:a16="http://schemas.microsoft.com/office/drawing/2014/main" id="{276518E7-862E-9A52-1702-AE09A84D265C}"/>
              </a:ext>
            </a:extLst>
          </p:cNvPr>
          <p:cNvSpPr>
            <a:spLocks noGrp="1"/>
          </p:cNvSpPr>
          <p:nvPr>
            <p:ph idx="1"/>
          </p:nvPr>
        </p:nvSpPr>
        <p:spPr/>
        <p:txBody>
          <a:bodyPr/>
          <a:lstStyle/>
          <a:p>
            <a:endParaRPr lang="en-GB" altLang="en-US"/>
          </a:p>
          <a:p>
            <a:r>
              <a:rPr lang="en-GB" altLang="en-US"/>
              <a:t>adequate reasons must be given </a:t>
            </a:r>
          </a:p>
          <a:p>
            <a:r>
              <a:rPr lang="en-GB" altLang="en-US"/>
              <a:t>there has to be a proper basis in fact</a:t>
            </a:r>
          </a:p>
          <a:p>
            <a:r>
              <a:rPr lang="en-GB" altLang="en-US"/>
              <a:t>findings of fact should be made</a:t>
            </a:r>
          </a:p>
          <a:p>
            <a:r>
              <a:rPr lang="en-GB" altLang="en-US"/>
              <a:t>based on the evidence</a:t>
            </a:r>
          </a:p>
          <a:p>
            <a:r>
              <a:rPr lang="en-GB" altLang="en-US"/>
              <a:t>must be sufficient to allow the reason(s) why the decision was reached to be understood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F89E-358C-3D54-E996-47707C375BEF}"/>
              </a:ext>
            </a:extLst>
          </p:cNvPr>
          <p:cNvSpPr>
            <a:spLocks noGrp="1"/>
          </p:cNvSpPr>
          <p:nvPr>
            <p:ph type="title"/>
          </p:nvPr>
        </p:nvSpPr>
        <p:spPr>
          <a:xfrm>
            <a:off x="1524000" y="274638"/>
            <a:ext cx="6929438" cy="582612"/>
          </a:xfrm>
        </p:spPr>
        <p:txBody>
          <a:bodyPr>
            <a:normAutofit fontScale="90000"/>
          </a:bodyPr>
          <a:lstStyle/>
          <a:p>
            <a:pPr>
              <a:defRPr/>
            </a:pPr>
            <a:r>
              <a:rPr lang="en-GB" dirty="0"/>
              <a:t>Reasons - appeals</a:t>
            </a:r>
          </a:p>
        </p:txBody>
      </p:sp>
      <p:sp>
        <p:nvSpPr>
          <p:cNvPr id="3" name="Content Placeholder 2">
            <a:extLst>
              <a:ext uri="{FF2B5EF4-FFF2-40B4-BE49-F238E27FC236}">
                <a16:creationId xmlns:a16="http://schemas.microsoft.com/office/drawing/2014/main" id="{6147A3F7-514E-FD43-FDD6-8CB6EE471E28}"/>
              </a:ext>
            </a:extLst>
          </p:cNvPr>
          <p:cNvSpPr>
            <a:spLocks noGrp="1"/>
          </p:cNvSpPr>
          <p:nvPr>
            <p:ph idx="1"/>
          </p:nvPr>
        </p:nvSpPr>
        <p:spPr/>
        <p:txBody>
          <a:bodyPr/>
          <a:lstStyle/>
          <a:p>
            <a:pPr marL="0" indent="0">
              <a:buNone/>
              <a:defRPr/>
            </a:pPr>
            <a:endParaRPr lang="en-GB" sz="2400" dirty="0"/>
          </a:p>
          <a:p>
            <a:pPr marL="0" indent="0">
              <a:buNone/>
              <a:defRPr/>
            </a:pPr>
            <a:r>
              <a:rPr lang="en-GB" sz="2400" dirty="0"/>
              <a:t>(</a:t>
            </a:r>
            <a:r>
              <a:rPr lang="en-GB" sz="2400" i="1" dirty="0"/>
              <a:t>R (Hope and Glory Public House Limited) v City of Westminster Magistrates’ Court </a:t>
            </a:r>
            <a:r>
              <a:rPr lang="en-GB" sz="2400" dirty="0"/>
              <a:t>[2011] EWCA </a:t>
            </a:r>
            <a:r>
              <a:rPr lang="en-GB" sz="2400" dirty="0" err="1"/>
              <a:t>Civ</a:t>
            </a:r>
            <a:r>
              <a:rPr lang="en-GB" sz="2400" dirty="0"/>
              <a:t> 31). In ‘very general terms’ the Court of Appeal held that ‘the magistrates’ court should pay careful attention to the reasons given by the licensing authority’ </a:t>
            </a:r>
            <a:r>
              <a:rPr lang="en-GB" sz="2400" dirty="0">
                <a:effectLst/>
                <a:latin typeface="Calibri" panose="020F0502020204030204" pitchFamily="34" charset="0"/>
                <a:ea typeface="Times New Roman" panose="02020603050405020304" pitchFamily="18" charset="0"/>
              </a:rPr>
              <a:t>and before departing from that decision must be satisfied that the judgment below was wrong … </a:t>
            </a:r>
            <a:r>
              <a:rPr lang="en-GB" sz="2400" dirty="0"/>
              <a:t>but that ‘the weight which the magistrates should ultimately attach to those reasons must be a matter for their judgment in all the circumstances, </a:t>
            </a:r>
            <a:r>
              <a:rPr lang="en-GB" sz="2400" b="1" dirty="0"/>
              <a:t>taking into account the fullness and clarity of the reasons</a:t>
            </a:r>
            <a:r>
              <a:rPr lang="en-GB" sz="2400" dirty="0"/>
              <a:t>, the nature of the issues and the evidence given on appeal’ (paragraph 45) (emphasis added).</a:t>
            </a:r>
          </a:p>
          <a:p>
            <a:pPr>
              <a:defRP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4A67C1B-C255-86C9-8F45-E0C2179232A5}"/>
              </a:ext>
            </a:extLst>
          </p:cNvPr>
          <p:cNvSpPr>
            <a:spLocks noGrp="1"/>
          </p:cNvSpPr>
          <p:nvPr>
            <p:ph type="title"/>
          </p:nvPr>
        </p:nvSpPr>
        <p:spPr>
          <a:xfrm>
            <a:off x="1524000" y="274638"/>
            <a:ext cx="6929438" cy="582612"/>
          </a:xfrm>
        </p:spPr>
        <p:txBody>
          <a:bodyPr/>
          <a:lstStyle/>
          <a:p>
            <a:r>
              <a:rPr lang="en-GB" altLang="en-US" sz="2400"/>
              <a:t>Immediate suspension/disqualification</a:t>
            </a:r>
          </a:p>
        </p:txBody>
      </p:sp>
      <p:sp>
        <p:nvSpPr>
          <p:cNvPr id="17411" name="Content Placeholder 2">
            <a:extLst>
              <a:ext uri="{FF2B5EF4-FFF2-40B4-BE49-F238E27FC236}">
                <a16:creationId xmlns:a16="http://schemas.microsoft.com/office/drawing/2014/main" id="{CE6732F8-9BFA-C249-EAC1-3A4770A5271C}"/>
              </a:ext>
            </a:extLst>
          </p:cNvPr>
          <p:cNvSpPr>
            <a:spLocks noGrp="1"/>
          </p:cNvSpPr>
          <p:nvPr>
            <p:ph idx="1"/>
          </p:nvPr>
        </p:nvSpPr>
        <p:spPr/>
        <p:txBody>
          <a:bodyPr/>
          <a:lstStyle/>
          <a:p>
            <a:r>
              <a:rPr lang="en-GB" altLang="en-US" dirty="0"/>
              <a:t>Suspension/disqualification takes effect 21 days from day notice given (s.61(2A)) or on the determination or abandonment of an appeal.</a:t>
            </a:r>
          </a:p>
          <a:p>
            <a:r>
              <a:rPr lang="en-GB" altLang="en-US" dirty="0"/>
              <a:t>‘If it appears that the </a:t>
            </a:r>
            <a:r>
              <a:rPr lang="en-GB" altLang="en-US" b="1" dirty="0"/>
              <a:t>interests of public safety</a:t>
            </a:r>
            <a:r>
              <a:rPr lang="en-GB" altLang="en-US" dirty="0"/>
              <a:t> require the suspension or disqualification of the licence to have immediate effect, and the notice given to the driver … includes a statement that that is so and an explanation why, the suspension or revocation takes effect when the notice is given to the driver.’ (s.61(2B))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1AFE-34A3-8C98-56A7-A1CA765BC5A9}"/>
              </a:ext>
            </a:extLst>
          </p:cNvPr>
          <p:cNvSpPr>
            <a:spLocks noGrp="1"/>
          </p:cNvSpPr>
          <p:nvPr>
            <p:ph type="title"/>
          </p:nvPr>
        </p:nvSpPr>
        <p:spPr>
          <a:xfrm>
            <a:off x="1524000" y="274638"/>
            <a:ext cx="6929438" cy="582612"/>
          </a:xfrm>
        </p:spPr>
        <p:txBody>
          <a:bodyPr>
            <a:normAutofit fontScale="90000"/>
          </a:bodyPr>
          <a:lstStyle/>
          <a:p>
            <a:pPr>
              <a:defRPr/>
            </a:pPr>
            <a:r>
              <a:rPr lang="en-GB" dirty="0"/>
              <a:t>Singh - suspension</a:t>
            </a:r>
          </a:p>
        </p:txBody>
      </p:sp>
      <p:sp>
        <p:nvSpPr>
          <p:cNvPr id="24579" name="Content Placeholder 2">
            <a:extLst>
              <a:ext uri="{FF2B5EF4-FFF2-40B4-BE49-F238E27FC236}">
                <a16:creationId xmlns:a16="http://schemas.microsoft.com/office/drawing/2014/main" id="{5B09CA1D-E32E-B9B2-2182-0CA6145B5341}"/>
              </a:ext>
            </a:extLst>
          </p:cNvPr>
          <p:cNvSpPr>
            <a:spLocks noGrp="1"/>
          </p:cNvSpPr>
          <p:nvPr>
            <p:ph idx="1"/>
          </p:nvPr>
        </p:nvSpPr>
        <p:spPr/>
        <p:txBody>
          <a:bodyPr/>
          <a:lstStyle/>
          <a:p>
            <a:endParaRPr lang="en-GB" altLang="en-US" dirty="0"/>
          </a:p>
          <a:p>
            <a:r>
              <a:rPr lang="en-GB" altLang="en-US" sz="2400" dirty="0"/>
              <a:t>Section 61 does not confer a power of interim suspension.</a:t>
            </a:r>
          </a:p>
          <a:p>
            <a:r>
              <a:rPr lang="en-GB" altLang="en-US" sz="2400" dirty="0"/>
              <a:t>It is a sanction, it cannot be used as an administrative measure to allow authority to investigation matters or wait outcome of prosecution process.</a:t>
            </a:r>
          </a:p>
          <a:p>
            <a:r>
              <a:rPr lang="en-GB" altLang="en-US" sz="2400" dirty="0"/>
              <a:t>It is a final determination on the fitness and propriety of the driver.</a:t>
            </a:r>
          </a:p>
          <a:p>
            <a:pPr marL="0" indent="0">
              <a:buNone/>
            </a:pPr>
            <a:r>
              <a:rPr lang="en-GB" altLang="en-US" sz="2400" i="1" dirty="0"/>
              <a:t>R (application of Singh) v Cardiff City Council </a:t>
            </a:r>
            <a:r>
              <a:rPr lang="en-GB" altLang="en-US" sz="2400" dirty="0"/>
              <a:t>[2012] EWCH 1852 (Admin)</a:t>
            </a:r>
          </a:p>
          <a:p>
            <a:pPr marL="0" indent="0">
              <a:buNone/>
            </a:pPr>
            <a:r>
              <a:rPr lang="en-GB" altLang="en-US" sz="2400" dirty="0"/>
              <a:t>Obiter dicta support for </a:t>
            </a:r>
            <a:r>
              <a:rPr lang="en-GB" altLang="en-US" sz="2400" i="1" dirty="0"/>
              <a:t>Singh</a:t>
            </a:r>
            <a:r>
              <a:rPr lang="en-GB" altLang="en-US" sz="2400" dirty="0"/>
              <a:t> may be found in </a:t>
            </a:r>
            <a:r>
              <a:rPr lang="en-GB" altLang="en-US" sz="2400" i="1" dirty="0"/>
              <a:t>Reigate &amp; </a:t>
            </a:r>
            <a:r>
              <a:rPr lang="en-GB" altLang="en-US" sz="2400" i="1" dirty="0" err="1"/>
              <a:t>Bansted</a:t>
            </a:r>
            <a:r>
              <a:rPr lang="en-GB" altLang="en-US" sz="2400" i="1" dirty="0"/>
              <a:t> Borough Council v Jacek Pawlowski </a:t>
            </a:r>
            <a:r>
              <a:rPr lang="en-GB" altLang="en-US" sz="2400" dirty="0"/>
              <a:t>[2017] EWHC 1764 (Admin).</a:t>
            </a:r>
          </a:p>
          <a:p>
            <a:pPr marL="0" indent="0">
              <a:buNone/>
            </a:pPr>
            <a:endParaRPr lang="en-GB"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7B38-AC59-B068-EB15-DC06BFF7460F}"/>
              </a:ext>
            </a:extLst>
          </p:cNvPr>
          <p:cNvSpPr>
            <a:spLocks noGrp="1"/>
          </p:cNvSpPr>
          <p:nvPr>
            <p:ph type="title"/>
          </p:nvPr>
        </p:nvSpPr>
        <p:spPr>
          <a:xfrm>
            <a:off x="1524000" y="274638"/>
            <a:ext cx="6929438" cy="582612"/>
          </a:xfrm>
        </p:spPr>
        <p:txBody>
          <a:bodyPr>
            <a:normAutofit fontScale="90000"/>
          </a:bodyPr>
          <a:lstStyle/>
          <a:p>
            <a:pPr>
              <a:defRPr/>
            </a:pPr>
            <a:r>
              <a:rPr lang="en-GB" dirty="0"/>
              <a:t>Burden of proof</a:t>
            </a:r>
          </a:p>
        </p:txBody>
      </p:sp>
      <p:sp>
        <p:nvSpPr>
          <p:cNvPr id="8195" name="Content Placeholder 2">
            <a:extLst>
              <a:ext uri="{FF2B5EF4-FFF2-40B4-BE49-F238E27FC236}">
                <a16:creationId xmlns:a16="http://schemas.microsoft.com/office/drawing/2014/main" id="{E11FBA22-782F-C964-DF18-A4B9BE61C1DD}"/>
              </a:ext>
            </a:extLst>
          </p:cNvPr>
          <p:cNvSpPr>
            <a:spLocks noGrp="1"/>
          </p:cNvSpPr>
          <p:nvPr>
            <p:ph idx="1"/>
          </p:nvPr>
        </p:nvSpPr>
        <p:spPr/>
        <p:txBody>
          <a:bodyPr>
            <a:normAutofit/>
          </a:bodyPr>
          <a:lstStyle/>
          <a:p>
            <a:endParaRPr lang="en-GB" altLang="en-US" i="1" dirty="0"/>
          </a:p>
          <a:p>
            <a:r>
              <a:rPr lang="en-GB" altLang="en-US" sz="2400" i="1" dirty="0"/>
              <a:t>Hope &amp; Glory </a:t>
            </a:r>
            <a:r>
              <a:rPr lang="en-GB" altLang="en-US" sz="2400" dirty="0"/>
              <a:t> [2011] EWCA </a:t>
            </a:r>
            <a:r>
              <a:rPr lang="en-GB" altLang="en-US" sz="2400" dirty="0" err="1"/>
              <a:t>Civ</a:t>
            </a:r>
            <a:r>
              <a:rPr lang="en-GB" altLang="en-US" sz="2400" dirty="0"/>
              <a:t> 31 burden of proof on applicant.</a:t>
            </a:r>
          </a:p>
          <a:p>
            <a:r>
              <a:rPr lang="en-GB" altLang="en-US" sz="2400" i="1" dirty="0"/>
              <a:t>Mehrdad </a:t>
            </a:r>
            <a:r>
              <a:rPr lang="en-GB" altLang="en-US" sz="2400" i="1" dirty="0" err="1"/>
              <a:t>Kaivanpor</a:t>
            </a:r>
            <a:r>
              <a:rPr lang="en-GB" altLang="en-US" sz="2400" i="1" dirty="0"/>
              <a:t> v DPP </a:t>
            </a:r>
            <a:r>
              <a:rPr lang="en-GB" altLang="en-US" sz="2400" dirty="0"/>
              <a:t> [2015] EWHC 4127 (Admin)</a:t>
            </a:r>
          </a:p>
          <a:p>
            <a:r>
              <a:rPr lang="en-GB" sz="2400" dirty="0">
                <a:effectLst/>
              </a:rPr>
              <a:t>Court of Appeal’s decision in </a:t>
            </a:r>
            <a:r>
              <a:rPr lang="en-GB" sz="2400" i="1" dirty="0">
                <a:effectLst/>
              </a:rPr>
              <a:t>Muck IT Ltd v Merritt and others</a:t>
            </a:r>
            <a:r>
              <a:rPr lang="en-GB" sz="2400" dirty="0">
                <a:effectLst/>
              </a:rPr>
              <a:t> [2015] EWCA </a:t>
            </a:r>
            <a:r>
              <a:rPr lang="en-GB" sz="2400" dirty="0" err="1">
                <a:effectLst/>
              </a:rPr>
              <a:t>Civ</a:t>
            </a:r>
            <a:r>
              <a:rPr lang="en-GB" sz="2400" dirty="0">
                <a:effectLst/>
              </a:rPr>
              <a:t> 1124 should be followed:</a:t>
            </a:r>
            <a:endParaRPr lang="en-GB" altLang="en-US" sz="2400" dirty="0"/>
          </a:p>
          <a:p>
            <a:pPr lvl="1"/>
            <a:r>
              <a:rPr lang="en-GB" altLang="en-US" dirty="0"/>
              <a:t>on application burden of proof on applicant</a:t>
            </a:r>
          </a:p>
          <a:p>
            <a:pPr lvl="1"/>
            <a:r>
              <a:rPr lang="en-GB" altLang="en-US" dirty="0"/>
              <a:t>on review or renewal burden of proof on LA</a:t>
            </a:r>
          </a:p>
          <a:p>
            <a:r>
              <a:rPr lang="en-GB" altLang="en-US" sz="2400" dirty="0"/>
              <a:t>But </a:t>
            </a:r>
            <a:r>
              <a:rPr lang="en-GB" altLang="en-US" sz="2400" i="1" dirty="0"/>
              <a:t>Practice Direction on Citation of Authorities </a:t>
            </a:r>
            <a:r>
              <a:rPr lang="en-GB" altLang="en-US" sz="2400" dirty="0"/>
              <a:t>LCJ 2001.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F7F2-3D9C-3203-13D7-59769835E7AF}"/>
              </a:ext>
            </a:extLst>
          </p:cNvPr>
          <p:cNvSpPr>
            <a:spLocks noGrp="1"/>
          </p:cNvSpPr>
          <p:nvPr>
            <p:ph type="title"/>
          </p:nvPr>
        </p:nvSpPr>
        <p:spPr/>
        <p:txBody>
          <a:bodyPr/>
          <a:lstStyle/>
          <a:p>
            <a:r>
              <a:rPr lang="en-GB" dirty="0"/>
              <a:t>Burden of proof</a:t>
            </a:r>
          </a:p>
        </p:txBody>
      </p:sp>
      <p:sp>
        <p:nvSpPr>
          <p:cNvPr id="3" name="Content Placeholder 2">
            <a:extLst>
              <a:ext uri="{FF2B5EF4-FFF2-40B4-BE49-F238E27FC236}">
                <a16:creationId xmlns:a16="http://schemas.microsoft.com/office/drawing/2014/main" id="{1F2CCCAF-2A1E-CB58-F5D5-9321948A81E1}"/>
              </a:ext>
            </a:extLst>
          </p:cNvPr>
          <p:cNvSpPr>
            <a:spLocks noGrp="1"/>
          </p:cNvSpPr>
          <p:nvPr>
            <p:ph idx="1"/>
          </p:nvPr>
        </p:nvSpPr>
        <p:spPr/>
        <p:txBody>
          <a:bodyPr>
            <a:normAutofit lnSpcReduction="10000"/>
          </a:bodyPr>
          <a:lstStyle/>
          <a:p>
            <a:r>
              <a:rPr lang="en-GB" sz="2000" dirty="0">
                <a:solidFill>
                  <a:srgbClr val="000000"/>
                </a:solidFill>
                <a:effectLst/>
                <a:latin typeface="Calibri" panose="020F0502020204030204" pitchFamily="34" charset="0"/>
                <a:ea typeface="Times New Roman" panose="02020603050405020304" pitchFamily="18" charset="0"/>
              </a:rPr>
              <a:t>The burden of proof is on the party that is bringing the appeal before the tribunal unless the burden has been shifted to the respondent by case law or legislation.</a:t>
            </a:r>
          </a:p>
          <a:p>
            <a:r>
              <a:rPr lang="en-GB" sz="2000" dirty="0">
                <a:solidFill>
                  <a:srgbClr val="000000"/>
                </a:solidFill>
                <a:effectLst/>
                <a:latin typeface="Calibri" panose="020F0502020204030204" pitchFamily="34" charset="0"/>
                <a:ea typeface="Times New Roman" panose="02020603050405020304" pitchFamily="18" charset="0"/>
              </a:rPr>
              <a:t>Is </a:t>
            </a:r>
            <a:r>
              <a:rPr lang="en-GB" sz="2000" i="1" dirty="0">
                <a:solidFill>
                  <a:srgbClr val="000000"/>
                </a:solidFill>
                <a:effectLst/>
                <a:latin typeface="Calibri" panose="020F0502020204030204" pitchFamily="34" charset="0"/>
                <a:ea typeface="Times New Roman" panose="02020603050405020304" pitchFamily="18" charset="0"/>
              </a:rPr>
              <a:t>Muck it Limited </a:t>
            </a:r>
            <a:r>
              <a:rPr lang="en-GB" sz="2000" dirty="0">
                <a:solidFill>
                  <a:srgbClr val="000000"/>
                </a:solidFill>
                <a:effectLst/>
                <a:latin typeface="Calibri" panose="020F0502020204030204" pitchFamily="34" charset="0"/>
                <a:ea typeface="Times New Roman" panose="02020603050405020304" pitchFamily="18" charset="0"/>
              </a:rPr>
              <a:t>authority for shifting burden of proof in appeal against revocation of taxi driver’s licence from Appellant to Respondent licensing authority? (</a:t>
            </a:r>
            <a:r>
              <a:rPr lang="en-GB" sz="2000" i="1" dirty="0">
                <a:effectLst/>
                <a:latin typeface="Times New Roman" panose="02020603050405020304" pitchFamily="18" charset="0"/>
                <a:ea typeface="Times New Roman" panose="02020603050405020304" pitchFamily="18" charset="0"/>
              </a:rPr>
              <a:t>Muck It Limited v Merritt &amp; others </a:t>
            </a:r>
            <a:r>
              <a:rPr lang="en-GB" sz="2000" dirty="0">
                <a:effectLst/>
                <a:latin typeface="Times New Roman" panose="02020603050405020304" pitchFamily="18" charset="0"/>
                <a:ea typeface="Times New Roman" panose="02020603050405020304" pitchFamily="18" charset="0"/>
              </a:rPr>
              <a:t>[2005] EWCA </a:t>
            </a:r>
            <a:r>
              <a:rPr lang="en-GB" sz="2000" dirty="0" err="1">
                <a:effectLst/>
                <a:latin typeface="Times New Roman" panose="02020603050405020304" pitchFamily="18" charset="0"/>
                <a:ea typeface="Times New Roman" panose="02020603050405020304" pitchFamily="18" charset="0"/>
              </a:rPr>
              <a:t>Civ</a:t>
            </a:r>
            <a:r>
              <a:rPr lang="en-GB" sz="2000" dirty="0">
                <a:effectLst/>
                <a:latin typeface="Times New Roman" panose="02020603050405020304" pitchFamily="18" charset="0"/>
                <a:ea typeface="Times New Roman" panose="02020603050405020304" pitchFamily="18" charset="0"/>
              </a:rPr>
              <a:t> 1124.)</a:t>
            </a:r>
          </a:p>
          <a:p>
            <a:r>
              <a:rPr lang="en-GB" sz="2000" dirty="0">
                <a:effectLst/>
                <a:latin typeface="Times New Roman" panose="02020603050405020304" pitchFamily="18" charset="0"/>
                <a:ea typeface="Times New Roman" panose="02020603050405020304" pitchFamily="18" charset="0"/>
              </a:rPr>
              <a:t>No - </a:t>
            </a:r>
            <a:r>
              <a:rPr lang="en-GB" sz="2000" dirty="0">
                <a:solidFill>
                  <a:srgbClr val="000000"/>
                </a:solidFill>
                <a:effectLst/>
                <a:latin typeface="Calibri" panose="020F0502020204030204" pitchFamily="34" charset="0"/>
                <a:ea typeface="Times New Roman" panose="02020603050405020304" pitchFamily="18" charset="0"/>
              </a:rPr>
              <a:t>First, </a:t>
            </a:r>
            <a:r>
              <a:rPr lang="en-GB" sz="2000" dirty="0">
                <a:solidFill>
                  <a:srgbClr val="000000"/>
                </a:solidFill>
                <a:latin typeface="Calibri" panose="020F0502020204030204" pitchFamily="34" charset="0"/>
                <a:ea typeface="Times New Roman" panose="02020603050405020304" pitchFamily="18" charset="0"/>
              </a:rPr>
              <a:t>it is a </a:t>
            </a:r>
            <a:r>
              <a:rPr lang="en-GB" sz="2000" dirty="0">
                <a:solidFill>
                  <a:srgbClr val="000000"/>
                </a:solidFill>
                <a:effectLst/>
                <a:latin typeface="Calibri" panose="020F0502020204030204" pitchFamily="34" charset="0"/>
                <a:ea typeface="Times New Roman" panose="02020603050405020304" pitchFamily="18" charset="0"/>
              </a:rPr>
              <a:t>first instance decision not an appeal decision and, secondly, </a:t>
            </a:r>
            <a:r>
              <a:rPr lang="en-GB" sz="2000" i="1" dirty="0">
                <a:solidFill>
                  <a:srgbClr val="000000"/>
                </a:solidFill>
                <a:effectLst/>
                <a:latin typeface="Calibri" panose="020F0502020204030204" pitchFamily="34" charset="0"/>
                <a:ea typeface="Times New Roman" panose="02020603050405020304" pitchFamily="18" charset="0"/>
              </a:rPr>
              <a:t>Muck It</a:t>
            </a:r>
            <a:r>
              <a:rPr lang="en-GB" sz="2000" dirty="0">
                <a:solidFill>
                  <a:srgbClr val="000000"/>
                </a:solidFill>
                <a:effectLst/>
                <a:latin typeface="Calibri" panose="020F0502020204030204" pitchFamily="34" charset="0"/>
                <a:ea typeface="Times New Roman" panose="02020603050405020304" pitchFamily="18" charset="0"/>
              </a:rPr>
              <a:t> is concerned with </a:t>
            </a:r>
            <a:r>
              <a:rPr lang="en-GB" sz="2000" i="1" dirty="0">
                <a:solidFill>
                  <a:srgbClr val="000000"/>
                </a:solidFill>
                <a:effectLst/>
                <a:latin typeface="Calibri" panose="020F0502020204030204" pitchFamily="34" charset="0"/>
                <a:ea typeface="Times New Roman" panose="02020603050405020304" pitchFamily="18" charset="0"/>
              </a:rPr>
              <a:t>The Goods Vehicles (Licensing of Operators) Act 1995</a:t>
            </a:r>
            <a:r>
              <a:rPr lang="en-GB" sz="2000" dirty="0">
                <a:solidFill>
                  <a:srgbClr val="000000"/>
                </a:solidFill>
                <a:effectLst/>
                <a:latin typeface="Calibri" panose="020F0502020204030204" pitchFamily="34" charset="0"/>
                <a:ea typeface="Times New Roman" panose="02020603050405020304" pitchFamily="18" charset="0"/>
              </a:rPr>
              <a:t> which implements the European Council Directive 96/26 which provides:</a:t>
            </a:r>
            <a:endParaRPr lang="en-GB" sz="20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GB" sz="2000" i="1" dirty="0">
                <a:solidFill>
                  <a:srgbClr val="000000"/>
                </a:solidFill>
                <a:effectLst/>
                <a:latin typeface="Calibri" panose="020F0502020204030204" pitchFamily="34" charset="0"/>
                <a:ea typeface="Times New Roman" panose="02020603050405020304" pitchFamily="18" charset="0"/>
              </a:rPr>
              <a:t>Member States shall see to it that the competent authorities withdraw the authorisation to pursue the occupation of road transport operator </a:t>
            </a:r>
            <a:r>
              <a:rPr lang="en-GB" sz="2000" b="1" i="1" dirty="0">
                <a:solidFill>
                  <a:srgbClr val="000000"/>
                </a:solidFill>
                <a:effectLst/>
                <a:latin typeface="Calibri" panose="020F0502020204030204" pitchFamily="34" charset="0"/>
                <a:ea typeface="Times New Roman" panose="02020603050405020304" pitchFamily="18" charset="0"/>
              </a:rPr>
              <a:t>if they establish</a:t>
            </a:r>
            <a:r>
              <a:rPr lang="en-GB" sz="2000" i="1" dirty="0">
                <a:solidFill>
                  <a:srgbClr val="000000"/>
                </a:solidFill>
                <a:effectLst/>
                <a:latin typeface="Calibri" panose="020F0502020204030204" pitchFamily="34" charset="0"/>
                <a:ea typeface="Times New Roman" panose="02020603050405020304" pitchFamily="18" charset="0"/>
              </a:rPr>
              <a:t> that the conditions of Article 3(1)(a),(b) or (c) are no longer satisfied </a:t>
            </a:r>
            <a:r>
              <a:rPr lang="en-GB" sz="2000" dirty="0">
                <a:solidFill>
                  <a:srgbClr val="000000"/>
                </a:solidFill>
                <a:effectLst/>
                <a:latin typeface="Calibri" panose="020F0502020204030204" pitchFamily="34" charset="0"/>
                <a:ea typeface="Times New Roman" panose="02020603050405020304" pitchFamily="18" charset="0"/>
              </a:rPr>
              <a:t>(emphasis added).</a:t>
            </a:r>
          </a:p>
          <a:p>
            <a:r>
              <a:rPr lang="en-GB" sz="2000" dirty="0">
                <a:solidFill>
                  <a:srgbClr val="000000"/>
                </a:solidFill>
                <a:effectLst/>
                <a:latin typeface="Calibri" panose="020F0502020204030204" pitchFamily="34" charset="0"/>
                <a:ea typeface="Times New Roman" panose="02020603050405020304" pitchFamily="18" charset="0"/>
              </a:rPr>
              <a:t>The burden of proof was therefore shifted by the legislation. There is no such provision in the LG(MP)A 1976. The decision in</a:t>
            </a:r>
            <a:r>
              <a:rPr lang="en-GB" sz="2000" i="1" dirty="0">
                <a:solidFill>
                  <a:srgbClr val="000000"/>
                </a:solidFill>
                <a:effectLst/>
                <a:latin typeface="Calibri" panose="020F0502020204030204" pitchFamily="34" charset="0"/>
                <a:ea typeface="Times New Roman" panose="02020603050405020304" pitchFamily="18" charset="0"/>
              </a:rPr>
              <a:t> Muck It </a:t>
            </a:r>
            <a:r>
              <a:rPr lang="en-GB" sz="2000" dirty="0">
                <a:solidFill>
                  <a:srgbClr val="000000"/>
                </a:solidFill>
                <a:effectLst/>
                <a:latin typeface="Calibri" panose="020F0502020204030204" pitchFamily="34" charset="0"/>
                <a:ea typeface="Times New Roman" panose="02020603050405020304" pitchFamily="18" charset="0"/>
              </a:rPr>
              <a:t>does not apply to appeals under the 1976 Act. It concerns a totally different licensing regime and appeals system.</a:t>
            </a:r>
            <a:endParaRPr lang="en-GB" sz="2000" dirty="0">
              <a:solidFill>
                <a:srgbClr val="000000"/>
              </a:solidFill>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71452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F6D6-02C6-4E2C-AE01-1FD5C885D10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76F0CD-D0D9-4F20-0825-CA0D3C89B4E6}"/>
              </a:ext>
            </a:extLst>
          </p:cNvPr>
          <p:cNvSpPr>
            <a:spLocks noGrp="1"/>
          </p:cNvSpPr>
          <p:nvPr>
            <p:ph idx="1"/>
          </p:nvPr>
        </p:nvSpPr>
        <p:spPr/>
        <p:txBody>
          <a:bodyPr>
            <a:normAutofit/>
          </a:bodyPr>
          <a:lstStyle/>
          <a:p>
            <a:r>
              <a:rPr lang="en-GB" sz="1800" dirty="0">
                <a:solidFill>
                  <a:srgbClr val="000000"/>
                </a:solidFill>
                <a:effectLst/>
                <a:latin typeface="Calibri" panose="020F0502020204030204" pitchFamily="34" charset="0"/>
                <a:ea typeface="Times New Roman" panose="02020603050405020304" pitchFamily="18" charset="0"/>
              </a:rPr>
              <a:t>Appeals under </a:t>
            </a:r>
            <a:r>
              <a:rPr lang="en-GB" sz="1800" i="1" dirty="0">
                <a:solidFill>
                  <a:srgbClr val="000000"/>
                </a:solidFill>
                <a:effectLst/>
                <a:latin typeface="Calibri" panose="020F0502020204030204" pitchFamily="34" charset="0"/>
                <a:ea typeface="Times New Roman" panose="02020603050405020304" pitchFamily="18" charset="0"/>
              </a:rPr>
              <a:t>The Goods Vehicles (Licensing of Operators) Act </a:t>
            </a:r>
            <a:r>
              <a:rPr lang="en-GB" sz="1800" dirty="0">
                <a:solidFill>
                  <a:srgbClr val="000000"/>
                </a:solidFill>
                <a:effectLst/>
                <a:latin typeface="Calibri" panose="020F0502020204030204" pitchFamily="34" charset="0"/>
                <a:ea typeface="Times New Roman" panose="02020603050405020304" pitchFamily="18" charset="0"/>
              </a:rPr>
              <a:t>1995 Act lie to the Traffic Tribunal, which has its own rules of procedure. Appeals under s.61 of the 1976 Act are to the magistrates’ court and Crown Court each with their own rules (Magistrates’ Court Rules 1981; Crown Court Rules 1982).</a:t>
            </a:r>
            <a:endParaRPr lang="en-GB" sz="1800" dirty="0">
              <a:effectLst/>
              <a:latin typeface="Times New Roman" panose="02020603050405020304" pitchFamily="18" charset="0"/>
              <a:ea typeface="Times New Roman" panose="02020603050405020304" pitchFamily="18" charset="0"/>
            </a:endParaRPr>
          </a:p>
          <a:p>
            <a:pPr algn="just">
              <a:lnSpc>
                <a:spcPct val="150000"/>
              </a:lnSpc>
            </a:pPr>
            <a:r>
              <a:rPr lang="en-GB" sz="1800" dirty="0">
                <a:solidFill>
                  <a:srgbClr val="000000"/>
                </a:solidFill>
                <a:effectLst/>
                <a:latin typeface="Calibri" panose="020F0502020204030204" pitchFamily="34" charset="0"/>
                <a:ea typeface="Times New Roman" panose="02020603050405020304" pitchFamily="18" charset="0"/>
              </a:rPr>
              <a:t>Secondly, the leading case of </a:t>
            </a:r>
            <a:r>
              <a:rPr lang="en-GB" sz="1800" i="1" dirty="0">
                <a:solidFill>
                  <a:srgbClr val="000000"/>
                </a:solidFill>
                <a:effectLst/>
                <a:latin typeface="Calibri" panose="020F0502020204030204" pitchFamily="34" charset="0"/>
                <a:ea typeface="Times New Roman" panose="02020603050405020304" pitchFamily="18" charset="0"/>
              </a:rPr>
              <a:t>Hope and Glory in the Court of Appeal </a:t>
            </a:r>
            <a:r>
              <a:rPr lang="en-GB" sz="1800" dirty="0">
                <a:solidFill>
                  <a:srgbClr val="000000"/>
                </a:solidFill>
                <a:effectLst/>
                <a:latin typeface="Calibri" panose="020F0502020204030204" pitchFamily="34" charset="0"/>
                <a:ea typeface="Times New Roman" panose="02020603050405020304" pitchFamily="18" charset="0"/>
              </a:rPr>
              <a:t>sets out the correct approach to licensing appeals at para.48 (and </a:t>
            </a:r>
            <a:r>
              <a:rPr lang="en-GB" sz="1800" i="1" dirty="0">
                <a:solidFill>
                  <a:srgbClr val="000000"/>
                </a:solidFill>
                <a:effectLst/>
                <a:latin typeface="Calibri" panose="020F0502020204030204" pitchFamily="34" charset="0"/>
                <a:ea typeface="Times New Roman" panose="02020603050405020304" pitchFamily="18" charset="0"/>
              </a:rPr>
              <a:t>Hope &amp; Glory </a:t>
            </a:r>
            <a:r>
              <a:rPr lang="en-GB" sz="1800" dirty="0">
                <a:solidFill>
                  <a:srgbClr val="000000"/>
                </a:solidFill>
                <a:effectLst/>
                <a:latin typeface="Calibri" panose="020F0502020204030204" pitchFamily="34" charset="0"/>
                <a:ea typeface="Times New Roman" panose="02020603050405020304" pitchFamily="18" charset="0"/>
              </a:rPr>
              <a:t>is cited with approval by the Appellant in his skeleton argument):</a:t>
            </a:r>
          </a:p>
          <a:p>
            <a:pPr marL="0" indent="0" algn="just">
              <a:lnSpc>
                <a:spcPct val="150000"/>
              </a:lnSpc>
              <a:buNone/>
            </a:pPr>
            <a:r>
              <a:rPr lang="en-GB"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normal for an appellant to have the responsibility of persuading the court that it should reverse the order under appeal, and the Magistrates Courts Rules envisage that this is so in the case of statutory appeals to magistrates' courts from decisions of local authorities. We see no indication that Parliament intended to create an exception in the case of appeals under the Licensing Act.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 did it under the 1976 Act.)</a:t>
            </a:r>
            <a:endParaRPr lang="en-GB" sz="1800" dirty="0">
              <a:effectLst/>
              <a:latin typeface="CG Times 12p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72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8274-F568-5ACB-4057-B8BED3680B86}"/>
              </a:ext>
            </a:extLst>
          </p:cNvPr>
          <p:cNvSpPr>
            <a:spLocks noGrp="1"/>
          </p:cNvSpPr>
          <p:nvPr>
            <p:ph type="title"/>
          </p:nvPr>
        </p:nvSpPr>
        <p:spPr>
          <a:xfrm>
            <a:off x="1524000" y="274638"/>
            <a:ext cx="6929438" cy="582612"/>
          </a:xfrm>
        </p:spPr>
        <p:txBody>
          <a:bodyPr>
            <a:normAutofit fontScale="90000"/>
          </a:bodyPr>
          <a:lstStyle/>
          <a:p>
            <a:pPr>
              <a:defRPr/>
            </a:pPr>
            <a:r>
              <a:rPr lang="en-GB" dirty="0"/>
              <a:t>Definition</a:t>
            </a:r>
          </a:p>
        </p:txBody>
      </p:sp>
      <p:sp>
        <p:nvSpPr>
          <p:cNvPr id="3" name="Content Placeholder 2">
            <a:extLst>
              <a:ext uri="{FF2B5EF4-FFF2-40B4-BE49-F238E27FC236}">
                <a16:creationId xmlns:a16="http://schemas.microsoft.com/office/drawing/2014/main" id="{2AD4829F-D961-C5D0-516B-8AFF07E35E9E}"/>
              </a:ext>
            </a:extLst>
          </p:cNvPr>
          <p:cNvSpPr>
            <a:spLocks noGrp="1"/>
          </p:cNvSpPr>
          <p:nvPr>
            <p:ph idx="1"/>
          </p:nvPr>
        </p:nvSpPr>
        <p:spPr/>
        <p:txBody>
          <a:bodyPr>
            <a:normAutofit fontScale="92500" lnSpcReduction="10000"/>
          </a:bodyPr>
          <a:lstStyle/>
          <a:p>
            <a:pPr marL="0" indent="0" algn="just">
              <a:buNone/>
              <a:defRPr/>
            </a:pPr>
            <a:r>
              <a:rPr lang="en-GB" dirty="0"/>
              <a:t>Section 61 does not mention fit &amp; proper person (</a:t>
            </a:r>
            <a:r>
              <a:rPr lang="en-GB" i="1" dirty="0"/>
              <a:t>any other reasonable cause</a:t>
            </a:r>
            <a:r>
              <a:rPr lang="en-GB" dirty="0"/>
              <a:t>).</a:t>
            </a:r>
          </a:p>
          <a:p>
            <a:pPr marL="0" indent="0" algn="just">
              <a:buNone/>
              <a:defRPr/>
            </a:pPr>
            <a:r>
              <a:rPr lang="en-GB" dirty="0"/>
              <a:t>Fit and proper person not defined in legislation and no judicially approved test but: </a:t>
            </a:r>
          </a:p>
          <a:p>
            <a:pPr algn="just">
              <a:defRPr/>
            </a:pPr>
            <a:r>
              <a:rPr lang="en-GB" dirty="0"/>
              <a:t>Secretary of States Guidance: </a:t>
            </a:r>
            <a:r>
              <a:rPr lang="en-GB" i="1" dirty="0"/>
              <a:t>Statutory Taxi &amp; Private Hire Vehicle Standards 2020</a:t>
            </a:r>
            <a:r>
              <a:rPr lang="en-GB" dirty="0"/>
              <a:t> (DfT).</a:t>
            </a:r>
            <a:endParaRPr lang="en-GB" dirty="0">
              <a:solidFill>
                <a:srgbClr val="FF0000"/>
              </a:solidFill>
            </a:endParaRPr>
          </a:p>
          <a:p>
            <a:pPr algn="just">
              <a:defRPr/>
            </a:pPr>
            <a:r>
              <a:rPr lang="en-GB" dirty="0"/>
              <a:t>IoL – </a:t>
            </a:r>
            <a:r>
              <a:rPr lang="en-GB" i="1" dirty="0"/>
              <a:t>Guidance on determining the suitability of applicants and licensees in the hackney and private hire trades 2018.</a:t>
            </a:r>
          </a:p>
          <a:p>
            <a:pPr algn="just">
              <a:defRPr/>
            </a:pPr>
            <a:r>
              <a:rPr lang="en-GB" dirty="0"/>
              <a:t>IoL review of guidance closes 30 November	</a:t>
            </a:r>
            <a:r>
              <a:rPr lang="en-GB" sz="1800" u="sng" dirty="0">
                <a:solidFill>
                  <a:srgbClr val="0000FF"/>
                </a:solidFill>
                <a:effectLst/>
                <a:latin typeface="Trebuchet MS" panose="020B0603020202020204" pitchFamily="34" charset="0"/>
                <a:ea typeface="Calibri" panose="020F0502020204030204" pitchFamily="34" charset="0"/>
                <a:cs typeface="Calibri" panose="020F0502020204030204" pitchFamily="34" charset="0"/>
                <a:hlinkClick r:id="rId2"/>
              </a:rPr>
              <a:t>online via this link </a:t>
            </a:r>
            <a:endParaRPr lang="en-GB" dirty="0"/>
          </a:p>
          <a:p>
            <a:pPr algn="just">
              <a:defRPr/>
            </a:pPr>
            <a:r>
              <a:rPr lang="en-GB" i="1" dirty="0"/>
              <a:t>any other reasonable cause</a:t>
            </a:r>
            <a:r>
              <a:rPr lang="en-GB" dirty="0"/>
              <a:t> considered by higher courts in a number of cases.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2DB6-CF72-CA62-0EE4-73019F8D37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53638B-31D6-90D1-E333-1B5D76C42C03}"/>
              </a:ext>
            </a:extLst>
          </p:cNvPr>
          <p:cNvSpPr>
            <a:spLocks noGrp="1"/>
          </p:cNvSpPr>
          <p:nvPr>
            <p:ph idx="1"/>
          </p:nvPr>
        </p:nvSpPr>
        <p:spPr/>
        <p:txBody>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The burden of proof cannot be on the respondent to an appeal unless it is shifted by case law or statute. The burden must always be on the appellant to show that the decision below is wrong in the light of the evidence at the appeal. The legal burden of proof therefore remains with the Appellant who must persuade the Court on the balance of probabilities that the Respondent licensing authority’s decision that he is not a fit and proper person was wrong.</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This is not to say that the licensed driver has continually to prove that he or she is a fit and proper person. It is only if information comes to the licensing authority’s notice which raises questions over whether the driver remains a fit and proper person that the authority will have to exercise its judgement on the matter. </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GB" dirty="0"/>
          </a:p>
        </p:txBody>
      </p:sp>
    </p:spTree>
    <p:extLst>
      <p:ext uri="{BB962C8B-B14F-4D97-AF65-F5344CB8AC3E}">
        <p14:creationId xmlns:p14="http://schemas.microsoft.com/office/powerpoint/2010/main" val="229417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8D40-FA30-B851-CDF8-C039CB63DAA6}"/>
              </a:ext>
            </a:extLst>
          </p:cNvPr>
          <p:cNvSpPr>
            <a:spLocks noGrp="1"/>
          </p:cNvSpPr>
          <p:nvPr>
            <p:ph type="title"/>
          </p:nvPr>
        </p:nvSpPr>
        <p:spPr>
          <a:xfrm>
            <a:off x="1524000" y="274638"/>
            <a:ext cx="6929438" cy="582612"/>
          </a:xfrm>
        </p:spPr>
        <p:txBody>
          <a:bodyPr>
            <a:normAutofit fontScale="90000"/>
          </a:bodyPr>
          <a:lstStyle/>
          <a:p>
            <a:pPr>
              <a:defRPr/>
            </a:pPr>
            <a:r>
              <a:rPr lang="en-GB" dirty="0"/>
              <a:t>Summary</a:t>
            </a:r>
          </a:p>
        </p:txBody>
      </p:sp>
      <p:sp>
        <p:nvSpPr>
          <p:cNvPr id="24579" name="Content Placeholder 2">
            <a:extLst>
              <a:ext uri="{FF2B5EF4-FFF2-40B4-BE49-F238E27FC236}">
                <a16:creationId xmlns:a16="http://schemas.microsoft.com/office/drawing/2014/main" id="{21FE8A89-170A-EDC8-1E35-8BED1C56AF7B}"/>
              </a:ext>
            </a:extLst>
          </p:cNvPr>
          <p:cNvSpPr>
            <a:spLocks noGrp="1"/>
          </p:cNvSpPr>
          <p:nvPr>
            <p:ph idx="1"/>
          </p:nvPr>
        </p:nvSpPr>
        <p:spPr/>
        <p:txBody>
          <a:bodyPr>
            <a:normAutofit fontScale="92500" lnSpcReduction="10000"/>
          </a:bodyPr>
          <a:lstStyle/>
          <a:p>
            <a:r>
              <a:rPr lang="en-GB" altLang="en-US" dirty="0"/>
              <a:t>LA has a duty to implement a licensing regime aimed to protect the public</a:t>
            </a:r>
          </a:p>
          <a:p>
            <a:r>
              <a:rPr lang="en-GB" altLang="en-US" dirty="0"/>
              <a:t>Must have regard to the Statutory Standards and if depart give clear reasons.</a:t>
            </a:r>
          </a:p>
          <a:p>
            <a:r>
              <a:rPr lang="en-GB" altLang="en-US" dirty="0"/>
              <a:t>Suspension cannot be used as interim measure.</a:t>
            </a:r>
          </a:p>
          <a:p>
            <a:r>
              <a:rPr lang="en-GB" altLang="en-US" dirty="0"/>
              <a:t>Affected parties should be given the opportunity to answer any concerns/allegations.</a:t>
            </a:r>
          </a:p>
          <a:p>
            <a:r>
              <a:rPr lang="en-GB" altLang="en-US" dirty="0"/>
              <a:t>Procedure for serious matters which may require immediate revocation.</a:t>
            </a:r>
          </a:p>
          <a:p>
            <a:r>
              <a:rPr lang="en-GB" altLang="en-US" dirty="0"/>
              <a:t>Procedures should be fair and transparent.</a:t>
            </a:r>
          </a:p>
          <a:p>
            <a:r>
              <a:rPr lang="en-GB" altLang="en-US" dirty="0"/>
              <a:t>Burden of proof on appellant in appeals.</a:t>
            </a:r>
          </a:p>
          <a:p>
            <a:r>
              <a:rPr lang="en-GB" altLang="en-US" dirty="0"/>
              <a:t>Adequate reasons must be given for decisions.</a:t>
            </a:r>
          </a:p>
          <a:p>
            <a:endParaRPr lang="en-GB" altLang="en-US" dirty="0"/>
          </a:p>
          <a:p>
            <a:endParaRPr lang="en-GB" altLang="en-US" dirty="0"/>
          </a:p>
          <a:p>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7FD7-5066-E0A7-1CE3-49A412E444A5}"/>
              </a:ext>
            </a:extLst>
          </p:cNvPr>
          <p:cNvSpPr>
            <a:spLocks noGrp="1"/>
          </p:cNvSpPr>
          <p:nvPr>
            <p:ph type="title"/>
          </p:nvPr>
        </p:nvSpPr>
        <p:spPr/>
        <p:txBody>
          <a:bodyPr/>
          <a:lstStyle/>
          <a:p>
            <a:r>
              <a:rPr lang="en-GB" dirty="0"/>
              <a:t>IoL Guidance</a:t>
            </a:r>
          </a:p>
        </p:txBody>
      </p:sp>
      <p:sp>
        <p:nvSpPr>
          <p:cNvPr id="3" name="Content Placeholder 2">
            <a:extLst>
              <a:ext uri="{FF2B5EF4-FFF2-40B4-BE49-F238E27FC236}">
                <a16:creationId xmlns:a16="http://schemas.microsoft.com/office/drawing/2014/main" id="{A06BE58C-71FE-721C-DCCA-70A5BA6B6205}"/>
              </a:ext>
            </a:extLst>
          </p:cNvPr>
          <p:cNvSpPr>
            <a:spLocks noGrp="1"/>
          </p:cNvSpPr>
          <p:nvPr>
            <p:ph idx="1"/>
          </p:nvPr>
        </p:nvSpPr>
        <p:spPr/>
        <p:txBody>
          <a:bodyPr/>
          <a:lstStyle/>
          <a:p>
            <a:r>
              <a:rPr lang="en-GB" i="1" dirty="0"/>
              <a:t>It is suggested that the expression “safe and suitable” person to hold a driver’s licence is a good interpretation which neither adds nor removes anything from the original term of “fit and proper person” but brings the concept up to date </a:t>
            </a:r>
            <a:r>
              <a:rPr lang="en-GB" dirty="0"/>
              <a:t>(para.3.17).</a:t>
            </a:r>
          </a:p>
          <a:p>
            <a:r>
              <a:rPr lang="en-GB" i="1" dirty="0"/>
              <a:t>Would you (as a member of the licensing committee or other person charged with the ability to grant a hackney carriage licence driver’s licence) allow your son or daughter, spouse or partner, mother or father, grandson or granddaughter or any other person for whom you care, to get into a vehicle with this person alone? </a:t>
            </a:r>
            <a:r>
              <a:rPr lang="en-GB" dirty="0"/>
              <a:t>(para.3.16 – </a:t>
            </a:r>
            <a:r>
              <a:rPr lang="en-GB" i="1" dirty="0"/>
              <a:t>Button on Taxis).</a:t>
            </a:r>
          </a:p>
          <a:p>
            <a:endParaRPr lang="en-GB" i="1" dirty="0"/>
          </a:p>
        </p:txBody>
      </p:sp>
    </p:spTree>
    <p:extLst>
      <p:ext uri="{BB962C8B-B14F-4D97-AF65-F5344CB8AC3E}">
        <p14:creationId xmlns:p14="http://schemas.microsoft.com/office/powerpoint/2010/main" val="140666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54E4-C8C2-EAE6-F473-88F9217EF0BA}"/>
              </a:ext>
            </a:extLst>
          </p:cNvPr>
          <p:cNvSpPr>
            <a:spLocks noGrp="1"/>
          </p:cNvSpPr>
          <p:nvPr>
            <p:ph type="title"/>
          </p:nvPr>
        </p:nvSpPr>
        <p:spPr/>
        <p:txBody>
          <a:bodyPr>
            <a:normAutofit fontScale="90000"/>
          </a:bodyPr>
          <a:lstStyle/>
          <a:p>
            <a:r>
              <a:rPr lang="en-GB" i="1" dirty="0"/>
              <a:t>Statutory Taxi &amp; Private Hire Vehicle Standards 2020</a:t>
            </a:r>
            <a:r>
              <a:rPr lang="en-GB" dirty="0"/>
              <a:t> (DfT)</a:t>
            </a:r>
          </a:p>
        </p:txBody>
      </p:sp>
      <p:sp>
        <p:nvSpPr>
          <p:cNvPr id="3" name="Content Placeholder 2">
            <a:extLst>
              <a:ext uri="{FF2B5EF4-FFF2-40B4-BE49-F238E27FC236}">
                <a16:creationId xmlns:a16="http://schemas.microsoft.com/office/drawing/2014/main" id="{BA87637D-AB80-9DBC-88E7-D908B7A35984}"/>
              </a:ext>
            </a:extLst>
          </p:cNvPr>
          <p:cNvSpPr>
            <a:spLocks noGrp="1"/>
          </p:cNvSpPr>
          <p:nvPr>
            <p:ph idx="1"/>
          </p:nvPr>
        </p:nvSpPr>
        <p:spPr/>
        <p:txBody>
          <a:bodyPr>
            <a:normAutofit/>
          </a:bodyPr>
          <a:lstStyle/>
          <a:p>
            <a:pPr algn="just" hangingPunct="0">
              <a:lnSpc>
                <a:spcPct val="115000"/>
              </a:lnSpc>
            </a:pPr>
            <a:r>
              <a:rPr lang="en-GB" spc="-15" dirty="0">
                <a:latin typeface="Calibri" panose="020F0502020204030204" pitchFamily="34" charset="0"/>
                <a:ea typeface="Times New Roman" panose="02020603050405020304" pitchFamily="18" charset="0"/>
              </a:rPr>
              <a:t>P</a:t>
            </a:r>
            <a:r>
              <a:rPr lang="en-GB" sz="2800" spc="-15" dirty="0">
                <a:effectLst/>
                <a:latin typeface="Calibri" panose="020F0502020204030204" pitchFamily="34" charset="0"/>
                <a:ea typeface="Times New Roman" panose="02020603050405020304" pitchFamily="18" charset="0"/>
              </a:rPr>
              <a:t>ublished by the Secretary of State for Transport under section 177(1) of the Policing and Crime Act 2017 in July 2020.</a:t>
            </a:r>
            <a:endParaRPr lang="en-GB" sz="3200" dirty="0">
              <a:effectLst/>
              <a:latin typeface="CG Times 12pt"/>
              <a:ea typeface="Times New Roman" panose="02020603050405020304" pitchFamily="18" charset="0"/>
              <a:cs typeface="Times New Roman" panose="02020603050405020304" pitchFamily="18" charset="0"/>
            </a:endParaRPr>
          </a:p>
          <a:p>
            <a:pPr algn="just" hangingPunct="0">
              <a:lnSpc>
                <a:spcPct val="115000"/>
              </a:lnSpc>
            </a:pPr>
            <a:r>
              <a:rPr lang="en-GB" sz="2800" i="1" spc="-15" dirty="0">
                <a:effectLst/>
                <a:latin typeface="Calibri" panose="020F0502020204030204" pitchFamily="34" charset="0"/>
                <a:ea typeface="Times New Roman" panose="02020603050405020304" pitchFamily="18" charset="0"/>
              </a:rPr>
              <a:t>The document sets out a framework of policies that, under section 177(4), licensing authorities </a:t>
            </a:r>
            <a:r>
              <a:rPr lang="en-GB" sz="2800" b="1" i="1" spc="-15" dirty="0">
                <a:effectLst/>
                <a:latin typeface="Calibri" panose="020F0502020204030204" pitchFamily="34" charset="0"/>
                <a:ea typeface="Times New Roman" panose="02020603050405020304" pitchFamily="18" charset="0"/>
              </a:rPr>
              <a:t>“must have regard”</a:t>
            </a:r>
            <a:r>
              <a:rPr lang="en-GB" sz="2800" i="1" spc="-15" dirty="0">
                <a:effectLst/>
                <a:latin typeface="Calibri" panose="020F0502020204030204" pitchFamily="34" charset="0"/>
                <a:ea typeface="Times New Roman" panose="02020603050405020304" pitchFamily="18" charset="0"/>
              </a:rPr>
              <a:t> to when exercising their functions </a:t>
            </a:r>
            <a:r>
              <a:rPr lang="en-GB" sz="2800" spc="-15" dirty="0">
                <a:effectLst/>
                <a:latin typeface="Calibri" panose="020F0502020204030204" pitchFamily="34" charset="0"/>
                <a:ea typeface="Times New Roman" panose="02020603050405020304" pitchFamily="18" charset="0"/>
              </a:rPr>
              <a:t>(para.2.6, emphasis in original).</a:t>
            </a:r>
            <a:endParaRPr lang="en-GB" i="1" dirty="0"/>
          </a:p>
          <a:p>
            <a:pPr marL="0" indent="0">
              <a:buNone/>
            </a:pPr>
            <a:endParaRPr lang="en-GB" dirty="0"/>
          </a:p>
        </p:txBody>
      </p:sp>
    </p:spTree>
    <p:extLst>
      <p:ext uri="{BB962C8B-B14F-4D97-AF65-F5344CB8AC3E}">
        <p14:creationId xmlns:p14="http://schemas.microsoft.com/office/powerpoint/2010/main" val="125746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E8D7-8941-A111-24EC-067384A27B4F}"/>
              </a:ext>
            </a:extLst>
          </p:cNvPr>
          <p:cNvSpPr>
            <a:spLocks noGrp="1"/>
          </p:cNvSpPr>
          <p:nvPr>
            <p:ph type="title"/>
          </p:nvPr>
        </p:nvSpPr>
        <p:spPr/>
        <p:txBody>
          <a:bodyPr/>
          <a:lstStyle/>
          <a:p>
            <a:r>
              <a:rPr lang="en-GB" dirty="0"/>
              <a:t>Statutory standards</a:t>
            </a:r>
          </a:p>
        </p:txBody>
      </p:sp>
      <p:sp>
        <p:nvSpPr>
          <p:cNvPr id="3" name="Content Placeholder 2">
            <a:extLst>
              <a:ext uri="{FF2B5EF4-FFF2-40B4-BE49-F238E27FC236}">
                <a16:creationId xmlns:a16="http://schemas.microsoft.com/office/drawing/2014/main" id="{53C0EC4F-54AE-93E5-23C2-A851396D6BA8}"/>
              </a:ext>
            </a:extLst>
          </p:cNvPr>
          <p:cNvSpPr>
            <a:spLocks noGrp="1"/>
          </p:cNvSpPr>
          <p:nvPr>
            <p:ph idx="1"/>
          </p:nvPr>
        </p:nvSpPr>
        <p:spPr/>
        <p:txBody>
          <a:bodyPr>
            <a:normAutofit lnSpcReduction="10000"/>
          </a:bodyPr>
          <a:lstStyle/>
          <a:p>
            <a:r>
              <a:rPr lang="en-GB" i="1" dirty="0"/>
              <a:t>It may be helpful when considering … fit and proper person to pose oneself the following question:</a:t>
            </a:r>
          </a:p>
          <a:p>
            <a:pPr marL="0" indent="0">
              <a:buNone/>
            </a:pPr>
            <a:r>
              <a:rPr lang="en-GB" i="1" dirty="0"/>
              <a:t>Without any prejudice, and based on the information before you, would you allow a person for whom you care, regardless of their condition, to travel alone in a vehicle driven by this person at any time of day or night? </a:t>
            </a:r>
            <a:r>
              <a:rPr lang="en-GB" dirty="0"/>
              <a:t>(para.5.12)</a:t>
            </a:r>
          </a:p>
          <a:p>
            <a:r>
              <a:rPr lang="en-GB" dirty="0"/>
              <a:t>Targeted towards certain behaviour, wide enough to cover all types?</a:t>
            </a:r>
          </a:p>
          <a:p>
            <a:r>
              <a:rPr lang="en-GB" i="1" dirty="0"/>
              <a:t>If on the balance of probabilities, the answer to the question is ‘no’, the individual should not hold a licence </a:t>
            </a:r>
            <a:r>
              <a:rPr lang="en-GB" dirty="0"/>
              <a:t>(para.5.13).</a:t>
            </a:r>
          </a:p>
          <a:p>
            <a:r>
              <a:rPr lang="en-GB" i="1" dirty="0"/>
              <a:t>… the safeguarding of the public is paramount </a:t>
            </a:r>
            <a:r>
              <a:rPr lang="en-GB" dirty="0"/>
              <a:t>(5.14)</a:t>
            </a:r>
          </a:p>
          <a:p>
            <a:pPr marL="0" indent="0">
              <a:buNone/>
            </a:pPr>
            <a:endParaRPr lang="en-GB" dirty="0"/>
          </a:p>
        </p:txBody>
      </p:sp>
    </p:spTree>
    <p:extLst>
      <p:ext uri="{BB962C8B-B14F-4D97-AF65-F5344CB8AC3E}">
        <p14:creationId xmlns:p14="http://schemas.microsoft.com/office/powerpoint/2010/main" val="285189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A63B-32BF-6EF6-6C1F-BB01E659157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F51C273-17FA-55D5-7ED8-F7ACC3034CAA}"/>
              </a:ext>
            </a:extLst>
          </p:cNvPr>
          <p:cNvSpPr>
            <a:spLocks noGrp="1"/>
          </p:cNvSpPr>
          <p:nvPr>
            <p:ph idx="1"/>
          </p:nvPr>
        </p:nvSpPr>
        <p:spPr/>
        <p:txBody>
          <a:bodyPr/>
          <a:lstStyle/>
          <a:p>
            <a:r>
              <a:rPr lang="en-GB" dirty="0"/>
              <a:t>The test is on balance of probability – </a:t>
            </a:r>
            <a:r>
              <a:rPr lang="en-GB" i="1" dirty="0"/>
              <a:t>This means that </a:t>
            </a:r>
            <a:r>
              <a:rPr lang="en-GB" i="1" u="sng" dirty="0"/>
              <a:t>an applicant or licensee should not be ‘given the benefit of doubt</a:t>
            </a:r>
            <a:r>
              <a:rPr lang="en-GB" i="1" dirty="0"/>
              <a:t>’. If the committee or delegated officer is only “50/50” as to whether the applicant or licensee if ‘fit and proper’, they should not hold a licence. The threshold used here is lower than for a criminal conviction (that being beyond reasonable doubt) and can take into consideration conduct that has not resulted in a criminal conviction </a:t>
            </a:r>
            <a:r>
              <a:rPr lang="en-GB" dirty="0"/>
              <a:t>(para.5.14).</a:t>
            </a:r>
            <a:endParaRPr lang="en-GB" i="1" dirty="0"/>
          </a:p>
          <a:p>
            <a:endParaRPr lang="en-GB" dirty="0"/>
          </a:p>
        </p:txBody>
      </p:sp>
    </p:spTree>
    <p:extLst>
      <p:ext uri="{BB962C8B-B14F-4D97-AF65-F5344CB8AC3E}">
        <p14:creationId xmlns:p14="http://schemas.microsoft.com/office/powerpoint/2010/main" val="345165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47D2-F653-BDE2-C0DE-CBACA29C7C45}"/>
              </a:ext>
            </a:extLst>
          </p:cNvPr>
          <p:cNvSpPr>
            <a:spLocks noGrp="1"/>
          </p:cNvSpPr>
          <p:nvPr>
            <p:ph type="title"/>
          </p:nvPr>
        </p:nvSpPr>
        <p:spPr>
          <a:xfrm>
            <a:off x="1524000" y="274638"/>
            <a:ext cx="6929438" cy="582612"/>
          </a:xfrm>
        </p:spPr>
        <p:txBody>
          <a:bodyPr>
            <a:normAutofit fontScale="90000"/>
          </a:bodyPr>
          <a:lstStyle/>
          <a:p>
            <a:pPr>
              <a:defRPr/>
            </a:pPr>
            <a:r>
              <a:rPr lang="en-GB" dirty="0"/>
              <a:t>Case law</a:t>
            </a:r>
          </a:p>
        </p:txBody>
      </p:sp>
      <p:sp>
        <p:nvSpPr>
          <p:cNvPr id="17411" name="Content Placeholder 2">
            <a:extLst>
              <a:ext uri="{FF2B5EF4-FFF2-40B4-BE49-F238E27FC236}">
                <a16:creationId xmlns:a16="http://schemas.microsoft.com/office/drawing/2014/main" id="{98064CAC-CFA2-A511-CE83-E5E2986ECC5A}"/>
              </a:ext>
            </a:extLst>
          </p:cNvPr>
          <p:cNvSpPr>
            <a:spLocks noGrp="1"/>
          </p:cNvSpPr>
          <p:nvPr>
            <p:ph idx="1"/>
          </p:nvPr>
        </p:nvSpPr>
        <p:spPr/>
        <p:txBody>
          <a:bodyPr/>
          <a:lstStyle/>
          <a:p>
            <a:pPr marL="0" indent="0">
              <a:buNone/>
            </a:pPr>
            <a:endParaRPr lang="en-GB" altLang="en-US" sz="2400" i="1"/>
          </a:p>
          <a:p>
            <a:pPr marL="0" indent="0">
              <a:buNone/>
            </a:pPr>
            <a:r>
              <a:rPr lang="en-GB" altLang="en-US" sz="2400" i="1"/>
              <a:t>McCool v Rushcliffe BC </a:t>
            </a:r>
            <a:r>
              <a:rPr lang="en-GB" altLang="en-US" sz="2400"/>
              <a:t>[1998] 3 All ER 889 (hearsay evidence admitted of indecent assault not resulting in conviction)</a:t>
            </a:r>
          </a:p>
          <a:p>
            <a:pPr marL="0" indent="0">
              <a:buNone/>
            </a:pPr>
            <a:r>
              <a:rPr lang="en-GB" altLang="en-US" sz="2400"/>
              <a:t>It is in my view impossible to be prescriptive as to what might amount to good reason. What will be (or may be) a good reason will vary from case to case and vary according to the context in which the words appear … it is appropriate for the local authority or justices to regard as a good reason anything which a reasonable and fair-minded decision maker, acting in good faith and with proper regard to the interests of both the public and the applicant, could properly think it is right to rely on (p.896c-f).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44AB-219B-5546-F0A8-69CCB6C05C3B}"/>
              </a:ext>
            </a:extLst>
          </p:cNvPr>
          <p:cNvSpPr>
            <a:spLocks noGrp="1"/>
          </p:cNvSpPr>
          <p:nvPr>
            <p:ph type="title"/>
          </p:nvPr>
        </p:nvSpPr>
        <p:spPr>
          <a:xfrm>
            <a:off x="1524000" y="274638"/>
            <a:ext cx="6929438" cy="582612"/>
          </a:xfrm>
        </p:spPr>
        <p:txBody>
          <a:bodyPr>
            <a:normAutofit fontScale="90000"/>
          </a:bodyPr>
          <a:lstStyle/>
          <a:p>
            <a:pPr>
              <a:defRPr/>
            </a:pPr>
            <a:r>
              <a:rPr lang="en-GB" dirty="0"/>
              <a:t>McCool [1998]</a:t>
            </a:r>
          </a:p>
        </p:txBody>
      </p:sp>
      <p:sp>
        <p:nvSpPr>
          <p:cNvPr id="18435" name="Content Placeholder 2">
            <a:extLst>
              <a:ext uri="{FF2B5EF4-FFF2-40B4-BE49-F238E27FC236}">
                <a16:creationId xmlns:a16="http://schemas.microsoft.com/office/drawing/2014/main" id="{145A9207-1353-4523-759F-293609C9DD34}"/>
              </a:ext>
            </a:extLst>
          </p:cNvPr>
          <p:cNvSpPr>
            <a:spLocks noGrp="1"/>
          </p:cNvSpPr>
          <p:nvPr>
            <p:ph idx="1"/>
          </p:nvPr>
        </p:nvSpPr>
        <p:spPr/>
        <p:txBody>
          <a:bodyPr/>
          <a:lstStyle/>
          <a:p>
            <a:pPr marL="0" indent="0" algn="just">
              <a:buNone/>
            </a:pPr>
            <a:endParaRPr lang="en-GB" altLang="en-US" sz="2400" dirty="0"/>
          </a:p>
          <a:p>
            <a:pPr marL="0" indent="0" algn="just">
              <a:buNone/>
            </a:pPr>
            <a:r>
              <a:rPr lang="en-GB" altLang="en-US" sz="2400" dirty="0"/>
              <a:t>‘One must … approach this question bearing in mind the objectives of this licensing regime which is plainly intended, among other things, to ensure so far as possible that those licensed to drive private hire vehicles are suitable persons to do so, namely that they are safe drivers with good driving records and adequate experience, sober, mentally and physically fit, honest, and not persons who would take advantage of their employment to abuse or assault passengers.’</a:t>
            </a:r>
          </a:p>
          <a:p>
            <a:pPr marL="0" indent="0">
              <a:buNone/>
            </a:pPr>
            <a:endParaRPr lang="en-GB" alt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BB8143283E3948A677770453DA77A1" ma:contentTypeVersion="12" ma:contentTypeDescription="Create a new document." ma:contentTypeScope="" ma:versionID="54e053fd1b2bbc871a9b708d8938d4ab">
  <xsd:schema xmlns:xsd="http://www.w3.org/2001/XMLSchema" xmlns:xs="http://www.w3.org/2001/XMLSchema" xmlns:p="http://schemas.microsoft.com/office/2006/metadata/properties" xmlns:ns2="026c245a-2c51-4757-9089-0b3b7acf7d73" xmlns:ns3="4e25f891-082f-448c-a3c8-d099938e10b8" targetNamespace="http://schemas.microsoft.com/office/2006/metadata/properties" ma:root="true" ma:fieldsID="60031b4000994696583e50166b72bba5" ns2:_="" ns3:_="">
    <xsd:import namespace="026c245a-2c51-4757-9089-0b3b7acf7d73"/>
    <xsd:import namespace="4e25f891-082f-448c-a3c8-d099938e10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c245a-2c51-4757-9089-0b3b7acf7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fc44aad-79e6-4f25-8ab4-a7a760a8ce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e25f891-082f-448c-a3c8-d099938e10b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f123a2-a512-4cdc-8fba-a8c205ec622e}" ma:internalName="TaxCatchAll" ma:showField="CatchAllData" ma:web="4e25f891-082f-448c-a3c8-d099938e10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6c245a-2c51-4757-9089-0b3b7acf7d73">
      <Terms xmlns="http://schemas.microsoft.com/office/infopath/2007/PartnerControls"/>
    </lcf76f155ced4ddcb4097134ff3c332f>
    <TaxCatchAll xmlns="4e25f891-082f-448c-a3c8-d099938e10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379CA3-15CB-4F95-8A43-6D14B3CCC8BD}">
  <ds:schemaRefs>
    <ds:schemaRef ds:uri="026c245a-2c51-4757-9089-0b3b7acf7d73"/>
    <ds:schemaRef ds:uri="4e25f891-082f-448c-a3c8-d099938e10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5D29A2-002B-4C59-A3E2-A5DB3342C992}">
  <ds:schemaRefs>
    <ds:schemaRef ds:uri="http://schemas.openxmlformats.org/package/2006/metadata/core-properties"/>
    <ds:schemaRef ds:uri="http://purl.org/dc/elements/1.1/"/>
    <ds:schemaRef ds:uri="026c245a-2c51-4757-9089-0b3b7acf7d73"/>
    <ds:schemaRef ds:uri="4e25f891-082f-448c-a3c8-d099938e10b8"/>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EC53FE2-B76A-4097-9C9B-11E4D7A77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2632</TotalTime>
  <Words>2850</Words>
  <Application>Microsoft Office PowerPoint</Application>
  <PresentationFormat>Widescreen</PresentationFormat>
  <Paragraphs>145</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CG Times 12pt</vt:lpstr>
      <vt:lpstr>Source Sans Pro Light</vt:lpstr>
      <vt:lpstr>Times New Roman</vt:lpstr>
      <vt:lpstr>Trebuchet MS</vt:lpstr>
      <vt:lpstr>Wingdings</vt:lpstr>
      <vt:lpstr>Office Theme</vt:lpstr>
      <vt:lpstr>‘Fit &amp; proper person’: taxi driver’s licence reviews    </vt:lpstr>
      <vt:lpstr>Grant of a driver’s licence </vt:lpstr>
      <vt:lpstr>Definition</vt:lpstr>
      <vt:lpstr>IoL Guidance</vt:lpstr>
      <vt:lpstr>Statutory Taxi &amp; Private Hire Vehicle Standards 2020 (DfT)</vt:lpstr>
      <vt:lpstr>Statutory standards</vt:lpstr>
      <vt:lpstr>PowerPoint Presentation</vt:lpstr>
      <vt:lpstr>Case law</vt:lpstr>
      <vt:lpstr>McCool [1998]</vt:lpstr>
      <vt:lpstr>Leeds City Council v Hussain [2002]</vt:lpstr>
      <vt:lpstr>Evidence</vt:lpstr>
      <vt:lpstr>Convictions</vt:lpstr>
      <vt:lpstr>Effect on driver</vt:lpstr>
      <vt:lpstr>Effect on driver</vt:lpstr>
      <vt:lpstr>Cherwell v Anwar</vt:lpstr>
      <vt:lpstr>Question</vt:lpstr>
      <vt:lpstr>On receipt of complaint</vt:lpstr>
      <vt:lpstr>Policies</vt:lpstr>
      <vt:lpstr>Evidence</vt:lpstr>
      <vt:lpstr>PowerPoint Presentation</vt:lpstr>
      <vt:lpstr>Hearings</vt:lpstr>
      <vt:lpstr>Evidence</vt:lpstr>
      <vt:lpstr>Reasons</vt:lpstr>
      <vt:lpstr>Reasons - appeals</vt:lpstr>
      <vt:lpstr>Immediate suspension/disqualification</vt:lpstr>
      <vt:lpstr>Singh - suspension</vt:lpstr>
      <vt:lpstr>Burden of proof</vt:lpstr>
      <vt:lpstr>Burden of proof</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Nelson</dc:creator>
  <cp:lastModifiedBy>Roy Light</cp:lastModifiedBy>
  <cp:revision>80</cp:revision>
  <cp:lastPrinted>2022-10-15T08:45:30Z</cp:lastPrinted>
  <dcterms:created xsi:type="dcterms:W3CDTF">2019-07-12T12:28:20Z</dcterms:created>
  <dcterms:modified xsi:type="dcterms:W3CDTF">2022-10-15T08:46:44Z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0x0101005FBB8143283E3948A677770453DA77A1</vt:lpwstr>
  </property>
  <property fmtid="{D5CDD505-2E9C-101B-9397-08002B2CF9AE}" pid="3" name="MediaServiceImageTags">
    <vt:lpwstr/>
  </property>
</Properties>
</file>